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i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42" r:id="rId1"/>
  </p:sldMasterIdLst>
  <p:sldIdLst>
    <p:sldId id="256" r:id="rId2"/>
    <p:sldId id="257" r:id="rId3"/>
    <p:sldId id="258" r:id="rId4"/>
    <p:sldId id="285" r:id="rId5"/>
    <p:sldId id="286" r:id="rId6"/>
    <p:sldId id="264" r:id="rId7"/>
    <p:sldId id="287" r:id="rId8"/>
    <p:sldId id="268" r:id="rId9"/>
    <p:sldId id="288" r:id="rId10"/>
    <p:sldId id="270" r:id="rId11"/>
    <p:sldId id="271" r:id="rId12"/>
    <p:sldId id="272" r:id="rId13"/>
    <p:sldId id="273" r:id="rId14"/>
    <p:sldId id="274" r:id="rId15"/>
    <p:sldId id="289" r:id="rId16"/>
    <p:sldId id="275" r:id="rId17"/>
    <p:sldId id="276" r:id="rId18"/>
    <p:sldId id="278" r:id="rId19"/>
    <p:sldId id="279" r:id="rId20"/>
    <p:sldId id="280" r:id="rId21"/>
    <p:sldId id="281" r:id="rId22"/>
    <p:sldId id="282" r:id="rId23"/>
    <p:sldId id="283"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66" d="100"/>
          <a:sy n="66" d="100"/>
        </p:scale>
        <p:origin x="7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8163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75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2232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39442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4750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2335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1127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9924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6137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049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93599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3870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10/5/2020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3406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2420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4222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37059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486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10/5/2020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385968"/>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25" r:id="rId5"/>
    <p:sldLayoutId id="2147483726" r:id="rId6"/>
    <p:sldLayoutId id="2147483727" r:id="rId7"/>
    <p:sldLayoutId id="2147483728" r:id="rId8"/>
    <p:sldLayoutId id="2147483729" r:id="rId9"/>
    <p:sldLayoutId id="2147483730" r:id="rId10"/>
    <p:sldLayoutId id="2147483731" r:id="rId11"/>
    <p:sldLayoutId id="2147483737" r:id="rId12"/>
    <p:sldLayoutId id="2147483732" r:id="rId13"/>
    <p:sldLayoutId id="2147483733" r:id="rId14"/>
    <p:sldLayoutId id="2147483734" r:id="rId15"/>
    <p:sldLayoutId id="2147483735" r:id="rId16"/>
    <p:sldLayoutId id="2147483736"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7" name="Picture 3">
            <a:extLst>
              <a:ext uri="{FF2B5EF4-FFF2-40B4-BE49-F238E27FC236}">
                <a16:creationId xmlns:a16="http://schemas.microsoft.com/office/drawing/2014/main" id="{653B0EBF-7C51-4945-8FA2-BEBC23FE9CEA}"/>
              </a:ext>
            </a:extLst>
          </p:cNvPr>
          <p:cNvPicPr>
            <a:picLocks noChangeAspect="1"/>
          </p:cNvPicPr>
          <p:nvPr/>
        </p:nvPicPr>
        <p:blipFill rotWithShape="1">
          <a:blip r:embed="rId3"/>
          <a:srcRect t="13852" b="1878"/>
          <a:stretch/>
        </p:blipFill>
        <p:spPr>
          <a:xfrm>
            <a:off x="20" y="10"/>
            <a:ext cx="12191980" cy="6857990"/>
          </a:xfrm>
          <a:prstGeom prst="rect">
            <a:avLst/>
          </a:prstGeom>
        </p:spPr>
      </p:pic>
      <p:sp useBgFill="1">
        <p:nvSpPr>
          <p:cNvPr id="2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709E02D9-BA32-4F3C-80BF-814A050E2438}"/>
              </a:ext>
            </a:extLst>
          </p:cNvPr>
          <p:cNvSpPr>
            <a:spLocks noGrp="1"/>
          </p:cNvSpPr>
          <p:nvPr>
            <p:ph type="ctrTitle"/>
          </p:nvPr>
        </p:nvSpPr>
        <p:spPr>
          <a:xfrm>
            <a:off x="2491313" y="2074337"/>
            <a:ext cx="7219954" cy="1828801"/>
          </a:xfrm>
        </p:spPr>
        <p:txBody>
          <a:bodyPr>
            <a:normAutofit/>
          </a:bodyPr>
          <a:lstStyle/>
          <a:p>
            <a:pPr rtl="1"/>
            <a:r>
              <a:rPr lang="he-IL" b="1" cap="all" dirty="0">
                <a:effectLst/>
              </a:rPr>
              <a:t>פרויקט גמר</a:t>
            </a:r>
            <a:br>
              <a:rPr lang="en-US" cap="all" dirty="0">
                <a:effectLst/>
              </a:rPr>
            </a:br>
            <a:r>
              <a:rPr lang="en-US" b="1" cap="all" dirty="0">
                <a:effectLst/>
              </a:rPr>
              <a:t>Peg-in-Hole</a:t>
            </a:r>
            <a:r>
              <a:rPr lang="he-IL" dirty="0">
                <a:effectLst/>
              </a:rPr>
              <a:t> </a:t>
            </a:r>
            <a:endParaRPr lang="en-US" dirty="0">
              <a:effectLst/>
            </a:endParaRPr>
          </a:p>
        </p:txBody>
      </p:sp>
      <p:sp>
        <p:nvSpPr>
          <p:cNvPr id="3" name="כותרת משנה 2">
            <a:extLst>
              <a:ext uri="{FF2B5EF4-FFF2-40B4-BE49-F238E27FC236}">
                <a16:creationId xmlns:a16="http://schemas.microsoft.com/office/drawing/2014/main" id="{7684CF4F-4C57-4C4D-9182-8B75E81D4CFB}"/>
              </a:ext>
            </a:extLst>
          </p:cNvPr>
          <p:cNvSpPr>
            <a:spLocks noGrp="1"/>
          </p:cNvSpPr>
          <p:nvPr>
            <p:ph type="subTitle" idx="1"/>
          </p:nvPr>
        </p:nvSpPr>
        <p:spPr>
          <a:xfrm>
            <a:off x="2480733" y="3903138"/>
            <a:ext cx="7219954" cy="1049867"/>
          </a:xfrm>
        </p:spPr>
        <p:txBody>
          <a:bodyPr>
            <a:normAutofit/>
          </a:bodyPr>
          <a:lstStyle/>
          <a:p>
            <a:r>
              <a:rPr lang="he-IL">
                <a:solidFill>
                  <a:srgbClr val="7D86DF"/>
                </a:solidFill>
              </a:rPr>
              <a:t>ימית גרון</a:t>
            </a:r>
          </a:p>
          <a:p>
            <a:r>
              <a:rPr lang="he-IL">
                <a:solidFill>
                  <a:srgbClr val="7D86DF"/>
                </a:solidFill>
              </a:rPr>
              <a:t>סער ברקן</a:t>
            </a:r>
          </a:p>
        </p:txBody>
      </p:sp>
    </p:spTree>
    <p:extLst>
      <p:ext uri="{BB962C8B-B14F-4D97-AF65-F5344CB8AC3E}">
        <p14:creationId xmlns:p14="http://schemas.microsoft.com/office/powerpoint/2010/main" val="2227299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3794" y="741515"/>
            <a:ext cx="10353761" cy="1633340"/>
          </a:xfrm>
        </p:spPr>
        <p:txBody>
          <a:bodyPr>
            <a:normAutofit/>
          </a:bodyPr>
          <a:lstStyle/>
          <a:p>
            <a:pPr rtl="1"/>
            <a:r>
              <a:rPr lang="he-IL" sz="4800" dirty="0">
                <a:solidFill>
                  <a:srgbClr val="FFFFFF"/>
                </a:solidFill>
              </a:rPr>
              <a:t>שיפור ביצועים ע"י אלגוריתם חיפוש ספירלי</a:t>
            </a:r>
          </a:p>
        </p:txBody>
      </p:sp>
      <p:sp>
        <p:nvSpPr>
          <p:cNvPr id="3" name="מציין מיקום תוכן 2">
            <a:extLst>
              <a:ext uri="{FF2B5EF4-FFF2-40B4-BE49-F238E27FC236}">
                <a16:creationId xmlns:a16="http://schemas.microsoft.com/office/drawing/2014/main" id="{1BD1A055-A9D5-4D96-A2ED-1B4E6B461479}"/>
              </a:ext>
            </a:extLst>
          </p:cNvPr>
          <p:cNvSpPr>
            <a:spLocks noGrp="1"/>
          </p:cNvSpPr>
          <p:nvPr>
            <p:ph idx="1"/>
          </p:nvPr>
        </p:nvSpPr>
        <p:spPr>
          <a:xfrm>
            <a:off x="913795" y="2869809"/>
            <a:ext cx="10353762" cy="3246676"/>
          </a:xfrm>
          <a:effectLst/>
        </p:spPr>
        <p:txBody>
          <a:bodyPr anchor="ctr">
            <a:normAutofit/>
          </a:bodyPr>
          <a:lstStyle/>
          <a:p>
            <a:pPr marL="36900" indent="0" algn="r" rtl="1">
              <a:lnSpc>
                <a:spcPct val="115000"/>
              </a:lnSpc>
              <a:spcBef>
                <a:spcPts val="500"/>
              </a:spcBef>
              <a:spcAft>
                <a:spcPts val="1000"/>
              </a:spcAft>
              <a:buNone/>
            </a:pPr>
            <a:r>
              <a:rPr lang="he-IL" sz="2400" dirty="0">
                <a:effectLst/>
                <a:latin typeface="Calibri" panose="020F0502020204030204" pitchFamily="34" charset="0"/>
                <a:ea typeface="Times New Roman" panose="02020603050405020304" pitchFamily="18" charset="0"/>
                <a:cs typeface="Arial" panose="020B0604020202020204" pitchFamily="34" charset="0"/>
              </a:rPr>
              <a:t>בחנו מספר מאמרים אשר סוקרים דרכים רבות לשיפור הצלחת משימת </a:t>
            </a:r>
          </a:p>
          <a:p>
            <a:pPr marL="36900" indent="0" algn="r" rtl="1">
              <a:lnSpc>
                <a:spcPct val="115000"/>
              </a:lnSpc>
              <a:spcBef>
                <a:spcPts val="500"/>
              </a:spcBef>
              <a:spcAft>
                <a:spcPts val="1000"/>
              </a:spcAft>
              <a:buNone/>
            </a:pPr>
            <a:r>
              <a:rPr lang="en-US" sz="2400" dirty="0">
                <a:effectLst/>
                <a:latin typeface="Arial" panose="020B0604020202020204" pitchFamily="34" charset="0"/>
                <a:ea typeface="Times New Roman" panose="02020603050405020304" pitchFamily="18" charset="0"/>
                <a:cs typeface="Arial" panose="020B0604020202020204" pitchFamily="34" charset="0"/>
              </a:rPr>
              <a:t>peg in the hole</a:t>
            </a:r>
            <a:r>
              <a:rPr lang="he-IL" sz="2400" dirty="0">
                <a:effectLst/>
                <a:latin typeface="Arial" panose="020B0604020202020204" pitchFamily="34" charset="0"/>
                <a:ea typeface="Times New Roman" panose="02020603050405020304" pitchFamily="18" charset="0"/>
                <a:cs typeface="Arial" panose="020B0604020202020204" pitchFamily="34" charset="0"/>
              </a:rPr>
              <a:t> ושיפור </a:t>
            </a:r>
            <a:r>
              <a:rPr lang="he-IL" sz="2400" dirty="0" err="1">
                <a:effectLst/>
                <a:latin typeface="Arial" panose="020B0604020202020204" pitchFamily="34" charset="0"/>
                <a:ea typeface="Times New Roman" panose="02020603050405020304" pitchFamily="18" charset="0"/>
                <a:cs typeface="Arial" panose="020B0604020202020204" pitchFamily="34" charset="0"/>
              </a:rPr>
              <a:t>הרובסטייות</a:t>
            </a:r>
            <a:r>
              <a:rPr lang="he-IL" sz="2400" dirty="0">
                <a:effectLst/>
                <a:latin typeface="Arial" panose="020B0604020202020204" pitchFamily="34" charset="0"/>
                <a:ea typeface="Times New Roman" panose="02020603050405020304" pitchFamily="18" charset="0"/>
                <a:cs typeface="Arial" panose="020B0604020202020204" pitchFamily="34" charset="0"/>
              </a:rPr>
              <a:t> לתנאי התחלה שונים. </a:t>
            </a:r>
          </a:p>
          <a:p>
            <a:pPr marL="36900" indent="0" algn="r" rtl="1">
              <a:lnSpc>
                <a:spcPct val="115000"/>
              </a:lnSpc>
              <a:spcBef>
                <a:spcPts val="500"/>
              </a:spcBef>
              <a:spcAft>
                <a:spcPts val="1000"/>
              </a:spcAft>
              <a:buNone/>
            </a:pPr>
            <a:r>
              <a:rPr lang="he-IL" sz="2400" dirty="0">
                <a:effectLst/>
                <a:latin typeface="Calibri" panose="020F0502020204030204" pitchFamily="34" charset="0"/>
                <a:ea typeface="Times New Roman" panose="02020603050405020304" pitchFamily="18" charset="0"/>
                <a:cs typeface="Arial" panose="020B0604020202020204" pitchFamily="34" charset="0"/>
              </a:rPr>
              <a:t>לאחר הסקירה והבנה של אופציות לשיפור נתוני ההצלחה בחרנו לממש חיפוש בצורת ספירלה , אשר ישפר את נתוני הצלחת השיטה ויגדיל את </a:t>
            </a:r>
            <a:r>
              <a:rPr lang="he-IL" sz="2400" dirty="0" err="1">
                <a:effectLst/>
                <a:latin typeface="Calibri" panose="020F0502020204030204" pitchFamily="34" charset="0"/>
                <a:ea typeface="Times New Roman" panose="02020603050405020304" pitchFamily="18" charset="0"/>
                <a:cs typeface="Arial" panose="020B0604020202020204" pitchFamily="34" charset="0"/>
              </a:rPr>
              <a:t>טולרנס</a:t>
            </a:r>
            <a:r>
              <a:rPr lang="he-IL" sz="2400" dirty="0">
                <a:effectLst/>
                <a:latin typeface="Calibri" panose="020F0502020204030204" pitchFamily="34" charset="0"/>
                <a:ea typeface="Times New Roman" panose="02020603050405020304" pitchFamily="18" charset="0"/>
                <a:cs typeface="Arial" panose="020B0604020202020204" pitchFamily="34" charset="0"/>
              </a:rPr>
              <a:t> השגיאה שהאלגוריתם יכול להתמודד </a:t>
            </a:r>
            <a:r>
              <a:rPr lang="he-IL" sz="2400" dirty="0" err="1">
                <a:effectLst/>
                <a:latin typeface="Calibri" panose="020F0502020204030204" pitchFamily="34" charset="0"/>
                <a:ea typeface="Times New Roman" panose="02020603050405020304" pitchFamily="18" charset="0"/>
                <a:cs typeface="Arial" panose="020B0604020202020204" pitchFamily="34" charset="0"/>
              </a:rPr>
              <a:t>איתו</a:t>
            </a:r>
            <a:r>
              <a:rPr lang="he-IL" sz="2400" dirty="0">
                <a:effectLst/>
                <a:latin typeface="Calibri" panose="020F0502020204030204" pitchFamily="34" charset="0"/>
                <a:ea typeface="Times New Roman" panose="02020603050405020304" pitchFamily="18" charset="0"/>
                <a:cs typeface="Arial" panose="020B0604020202020204" pitchFamily="34" charset="0"/>
              </a:rPr>
              <a:t>.</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p>
            <a:pPr marL="36900" indent="0" algn="r" rtl="1">
              <a:buNone/>
            </a:pPr>
            <a:endParaRPr lang="he-IL" dirty="0"/>
          </a:p>
        </p:txBody>
      </p:sp>
    </p:spTree>
    <p:extLst>
      <p:ext uri="{BB962C8B-B14F-4D97-AF65-F5344CB8AC3E}">
        <p14:creationId xmlns:p14="http://schemas.microsoft.com/office/powerpoint/2010/main" val="343933174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3794" y="741515"/>
            <a:ext cx="10353761" cy="1633340"/>
          </a:xfrm>
        </p:spPr>
        <p:txBody>
          <a:bodyPr>
            <a:normAutofit/>
          </a:bodyPr>
          <a:lstStyle/>
          <a:p>
            <a:pPr rtl="1"/>
            <a:r>
              <a:rPr lang="he-IL" sz="4800" dirty="0">
                <a:solidFill>
                  <a:srgbClr val="FFFFFF"/>
                </a:solidFill>
              </a:rPr>
              <a:t>הספירלה של ארכימדס</a:t>
            </a:r>
          </a:p>
        </p:txBody>
      </p:sp>
      <p:pic>
        <p:nvPicPr>
          <p:cNvPr id="6" name="מציין מיקום תוכן 5">
            <a:extLst>
              <a:ext uri="{FF2B5EF4-FFF2-40B4-BE49-F238E27FC236}">
                <a16:creationId xmlns:a16="http://schemas.microsoft.com/office/drawing/2014/main" id="{001CB0A1-62D2-46C5-99DE-0AB1FA443183}"/>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6267" y="3220885"/>
            <a:ext cx="2857500" cy="2895600"/>
          </a:xfrm>
          <a:prstGeom prst="rect">
            <a:avLst/>
          </a:prstGeom>
          <a:noFill/>
          <a:ln>
            <a:noFill/>
          </a:ln>
        </p:spPr>
      </p:pic>
      <p:sp>
        <p:nvSpPr>
          <p:cNvPr id="4" name="תיבת טקסט 3">
            <a:extLst>
              <a:ext uri="{FF2B5EF4-FFF2-40B4-BE49-F238E27FC236}">
                <a16:creationId xmlns:a16="http://schemas.microsoft.com/office/drawing/2014/main" id="{1FEDED87-12B6-417B-AB5C-57AC2C794F3B}"/>
              </a:ext>
            </a:extLst>
          </p:cNvPr>
          <p:cNvSpPr txBox="1"/>
          <p:nvPr/>
        </p:nvSpPr>
        <p:spPr>
          <a:xfrm>
            <a:off x="3444325" y="2747318"/>
            <a:ext cx="8482012" cy="3929281"/>
          </a:xfrm>
          <a:prstGeom prst="rect">
            <a:avLst/>
          </a:prstGeom>
          <a:noFill/>
        </p:spPr>
        <p:txBody>
          <a:bodyPr wrap="square" rtlCol="1">
            <a:spAutoFit/>
          </a:bodyPr>
          <a:lstStyle/>
          <a:p>
            <a:pPr algn="r" rtl="1">
              <a:lnSpc>
                <a:spcPct val="115000"/>
              </a:lnSpc>
              <a:spcBef>
                <a:spcPts val="500"/>
              </a:spcBef>
              <a:spcAft>
                <a:spcPts val="1000"/>
              </a:spcAft>
            </a:pPr>
            <a:r>
              <a:rPr lang="he-IL" sz="2000" dirty="0">
                <a:effectLst/>
                <a:latin typeface="Calibri" panose="020F0502020204030204" pitchFamily="34" charset="0"/>
                <a:ea typeface="Times New Roman" panose="02020603050405020304" pitchFamily="18" charset="0"/>
                <a:cs typeface="Arial" panose="020B0604020202020204" pitchFamily="34" charset="0"/>
              </a:rPr>
              <a:t>אלגוריתם החיפוש שיצרנו מבוסס על משוואת הספירלה של ארכימדס:</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a:p>
            <a:pPr algn="r" rtl="1"/>
            <a:r>
              <a:rPr lang="he-IL" sz="2000" dirty="0" err="1">
                <a:effectLst/>
                <a:ea typeface="Times New Roman" panose="02020603050405020304" pitchFamily="18" charset="0"/>
                <a:cs typeface="Arial" panose="020B0604020202020204" pitchFamily="34" charset="0"/>
              </a:rPr>
              <a:t>בקורדינטות</a:t>
            </a:r>
            <a:r>
              <a:rPr lang="he-IL" sz="2000" dirty="0">
                <a:effectLst/>
                <a:ea typeface="Times New Roman" panose="02020603050405020304" pitchFamily="18" charset="0"/>
                <a:cs typeface="Arial" panose="020B0604020202020204" pitchFamily="34" charset="0"/>
              </a:rPr>
              <a:t> פולריות : </a:t>
            </a:r>
          </a:p>
          <a:p>
            <a:pPr algn="r" rtl="1"/>
            <a:endParaRPr lang="he-IL" sz="2000" dirty="0">
              <a:cs typeface="Arial" panose="020B0604020202020204" pitchFamily="34" charset="0"/>
            </a:endParaRPr>
          </a:p>
          <a:p>
            <a:pPr algn="r" rtl="1"/>
            <a:endParaRPr lang="he-IL" sz="2000" dirty="0">
              <a:cs typeface="Arial" panose="020B0604020202020204" pitchFamily="34" charset="0"/>
            </a:endParaRPr>
          </a:p>
          <a:p>
            <a:pPr algn="r" rtl="1"/>
            <a:endParaRPr lang="he-IL" sz="2000" dirty="0">
              <a:cs typeface="Arial" panose="020B0604020202020204" pitchFamily="34" charset="0"/>
            </a:endParaRPr>
          </a:p>
          <a:p>
            <a:pPr algn="r" rtl="1"/>
            <a:r>
              <a:rPr lang="he-IL" sz="2000" dirty="0">
                <a:effectLst/>
                <a:latin typeface="Calibri" panose="020F0502020204030204" pitchFamily="34" charset="0"/>
                <a:ea typeface="Times New Roman" panose="02020603050405020304" pitchFamily="18" charset="0"/>
                <a:cs typeface="Arial" panose="020B0604020202020204" pitchFamily="34" charset="0"/>
              </a:rPr>
              <a:t>שינוי </a:t>
            </a:r>
            <a:r>
              <a:rPr lang="en-US" sz="2000" dirty="0">
                <a:effectLst/>
                <a:latin typeface="Arial" panose="020B0604020202020204" pitchFamily="34" charset="0"/>
                <a:ea typeface="Times New Roman" panose="02020603050405020304" pitchFamily="18" charset="0"/>
                <a:cs typeface="Arial" panose="020B0604020202020204" pitchFamily="34" charset="0"/>
              </a:rPr>
              <a:t>a</a:t>
            </a:r>
            <a:r>
              <a:rPr lang="he-IL" sz="2000" dirty="0">
                <a:effectLst/>
                <a:latin typeface="Calibri" panose="020F0502020204030204" pitchFamily="34" charset="0"/>
                <a:ea typeface="Times New Roman" panose="02020603050405020304" pitchFamily="18" charset="0"/>
                <a:cs typeface="Arial" panose="020B0604020202020204" pitchFamily="34" charset="0"/>
              </a:rPr>
              <a:t> יגרום לסיבוב בספירלה והפרמטר </a:t>
            </a:r>
            <a:r>
              <a:rPr lang="en-US" sz="2000" dirty="0">
                <a:effectLst/>
                <a:latin typeface="Arial" panose="020B0604020202020204" pitchFamily="34" charset="0"/>
                <a:ea typeface="Times New Roman" panose="02020603050405020304" pitchFamily="18" charset="0"/>
                <a:cs typeface="Arial" panose="020B0604020202020204" pitchFamily="34" charset="0"/>
              </a:rPr>
              <a:t>b</a:t>
            </a:r>
            <a:r>
              <a:rPr lang="he-IL" sz="2000" dirty="0">
                <a:effectLst/>
                <a:latin typeface="Calibri" panose="020F0502020204030204" pitchFamily="34" charset="0"/>
                <a:ea typeface="Times New Roman" panose="02020603050405020304" pitchFamily="18" charset="0"/>
                <a:cs typeface="Arial" panose="020B0604020202020204" pitchFamily="34" charset="0"/>
              </a:rPr>
              <a:t> יגרום לשינוי במרחק בין הסיבובים.</a:t>
            </a:r>
          </a:p>
          <a:p>
            <a:pPr algn="r" rtl="1"/>
            <a:endParaRPr lang="he-IL" sz="2000" dirty="0">
              <a:latin typeface="Calibri" panose="020F0502020204030204" pitchFamily="34" charset="0"/>
              <a:ea typeface="Times New Roman" panose="02020603050405020304" pitchFamily="18" charset="0"/>
              <a:cs typeface="Arial" panose="020B0604020202020204" pitchFamily="34" charset="0"/>
            </a:endParaRPr>
          </a:p>
          <a:p>
            <a:pPr algn="r" rtl="1"/>
            <a:r>
              <a:rPr lang="he-IL" sz="2000" dirty="0">
                <a:effectLst/>
                <a:latin typeface="Calibri" panose="020F0502020204030204" pitchFamily="34" charset="0"/>
                <a:ea typeface="Times New Roman" panose="02020603050405020304" pitchFamily="18" charset="0"/>
                <a:cs typeface="Arial" panose="020B0604020202020204" pitchFamily="34" charset="0"/>
              </a:rPr>
              <a:t>ספירלת ארכימדס מוצגת על מערכת קואורדינטות קוטביות. קרן היוצאת ממוקד הספירלה פוגשת סיבובים עוקבים של הספירלה בנקודות הרחוקות זו מזו מרחק קבוע. ככל שהזווית גדלה כך גדל הרדיוס של בספירלה.</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a:p>
            <a:pPr algn="r" rtl="1"/>
            <a:r>
              <a:rPr lang="he-IL" sz="2000" dirty="0">
                <a:effectLst/>
                <a:latin typeface="Calibri" panose="020F0502020204030204" pitchFamily="34" charset="0"/>
                <a:ea typeface="Times New Roman" panose="02020603050405020304" pitchFamily="18" charset="0"/>
                <a:cs typeface="Arial" panose="020B0604020202020204" pitchFamily="34" charset="0"/>
              </a:rPr>
              <a:t> </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a:p>
            <a:pPr algn="r" rtl="1"/>
            <a:endParaRPr lang="he-IL" dirty="0"/>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graphicFrame>
        <p:nvGraphicFramePr>
          <p:cNvPr id="5" name="אובייקט 4">
            <a:extLst>
              <a:ext uri="{FF2B5EF4-FFF2-40B4-BE49-F238E27FC236}">
                <a16:creationId xmlns:a16="http://schemas.microsoft.com/office/drawing/2014/main" id="{8EC399B8-FEDB-480A-98A8-9FDF4CC986B2}"/>
              </a:ext>
            </a:extLst>
          </p:cNvPr>
          <p:cNvGraphicFramePr>
            <a:graphicFrameLocks noChangeAspect="1"/>
          </p:cNvGraphicFramePr>
          <p:nvPr>
            <p:extLst>
              <p:ext uri="{D42A27DB-BD31-4B8C-83A1-F6EECF244321}">
                <p14:modId xmlns:p14="http://schemas.microsoft.com/office/powerpoint/2010/main" val="3222804222"/>
              </p:ext>
            </p:extLst>
          </p:nvPr>
        </p:nvGraphicFramePr>
        <p:xfrm>
          <a:off x="7685331" y="3599378"/>
          <a:ext cx="1664138" cy="464979"/>
        </p:xfrm>
        <a:graphic>
          <a:graphicData uri="http://schemas.openxmlformats.org/presentationml/2006/ole">
            <mc:AlternateContent xmlns:mc="http://schemas.openxmlformats.org/markup-compatibility/2006">
              <mc:Choice xmlns:v="urn:schemas-microsoft-com:vml" Requires="v">
                <p:oleObj spid="_x0000_s3101" name="Equation" r:id="rId4" imgW="647419" imgH="177723" progId="Equation.DSMT4">
                  <p:embed/>
                </p:oleObj>
              </mc:Choice>
              <mc:Fallback>
                <p:oleObj name="Equation" r:id="rId4" imgW="647419" imgH="177723"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5331" y="3599378"/>
                        <a:ext cx="1664138" cy="464979"/>
                      </a:xfrm>
                      <a:prstGeom prst="rect">
                        <a:avLst/>
                      </a:prstGeom>
                      <a:noFill/>
                    </p:spPr>
                  </p:pic>
                </p:oleObj>
              </mc:Fallback>
            </mc:AlternateContent>
          </a:graphicData>
        </a:graphic>
      </p:graphicFrame>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586762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3794" y="741515"/>
            <a:ext cx="10353761" cy="1633340"/>
          </a:xfrm>
        </p:spPr>
        <p:txBody>
          <a:bodyPr>
            <a:normAutofit/>
          </a:bodyPr>
          <a:lstStyle/>
          <a:p>
            <a:pPr rtl="1"/>
            <a:r>
              <a:rPr lang="he-IL" sz="4800" dirty="0">
                <a:solidFill>
                  <a:srgbClr val="FFFFFF"/>
                </a:solidFill>
              </a:rPr>
              <a:t>אלגוריתם הספירלה</a:t>
            </a:r>
          </a:p>
        </p:txBody>
      </p:sp>
      <p:pic>
        <p:nvPicPr>
          <p:cNvPr id="6" name="מציין מיקום תוכן 5">
            <a:extLst>
              <a:ext uri="{FF2B5EF4-FFF2-40B4-BE49-F238E27FC236}">
                <a16:creationId xmlns:a16="http://schemas.microsoft.com/office/drawing/2014/main" id="{001CB0A1-62D2-46C5-99DE-0AB1FA44318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267" y="3220885"/>
            <a:ext cx="2857500" cy="2895600"/>
          </a:xfrm>
          <a:prstGeom prst="rect">
            <a:avLst/>
          </a:prstGeom>
          <a:noFill/>
          <a:ln>
            <a:noFill/>
          </a:ln>
        </p:spPr>
      </p:pic>
      <p:sp>
        <p:nvSpPr>
          <p:cNvPr id="4" name="תיבת טקסט 3">
            <a:extLst>
              <a:ext uri="{FF2B5EF4-FFF2-40B4-BE49-F238E27FC236}">
                <a16:creationId xmlns:a16="http://schemas.microsoft.com/office/drawing/2014/main" id="{1FEDED87-12B6-417B-AB5C-57AC2C794F3B}"/>
              </a:ext>
            </a:extLst>
          </p:cNvPr>
          <p:cNvSpPr txBox="1"/>
          <p:nvPr/>
        </p:nvSpPr>
        <p:spPr>
          <a:xfrm>
            <a:off x="3473767" y="3191762"/>
            <a:ext cx="8436292" cy="2734210"/>
          </a:xfrm>
          <a:prstGeom prst="rect">
            <a:avLst/>
          </a:prstGeom>
          <a:noFill/>
        </p:spPr>
        <p:txBody>
          <a:bodyPr wrap="square" rtlCol="1">
            <a:spAutoFit/>
          </a:bodyPr>
          <a:lstStyle/>
          <a:p>
            <a:pPr algn="r" rtl="1">
              <a:lnSpc>
                <a:spcPct val="115000"/>
              </a:lnSpc>
              <a:spcBef>
                <a:spcPts val="500"/>
              </a:spcBef>
              <a:spcAft>
                <a:spcPts val="1000"/>
              </a:spcAft>
            </a:pPr>
            <a:r>
              <a:rPr lang="he-IL" sz="2000" dirty="0">
                <a:effectLst/>
                <a:latin typeface="Calibri" panose="020F0502020204030204" pitchFamily="34" charset="0"/>
                <a:ea typeface="Times New Roman" panose="02020603050405020304" pitchFamily="18" charset="0"/>
                <a:cs typeface="Arial" panose="020B0604020202020204" pitchFamily="34" charset="0"/>
              </a:rPr>
              <a:t>האלגוריתם מקבל את נקודת המגע בה חלק המשחק פוגע בקובייה, הנקודה מוגדרת כנקודת מרכז הספירלה </a:t>
            </a:r>
            <a:r>
              <a:rPr lang="en-US" sz="2000" dirty="0">
                <a:effectLst/>
                <a:latin typeface="Arial" panose="020B0604020202020204" pitchFamily="34" charset="0"/>
                <a:ea typeface="Times New Roman" panose="02020603050405020304" pitchFamily="18" charset="0"/>
                <a:cs typeface="Arial" panose="020B0604020202020204" pitchFamily="34" charset="0"/>
              </a:rPr>
              <a:t>a </a:t>
            </a:r>
            <a:r>
              <a:rPr lang="he-IL" sz="2000" dirty="0">
                <a:effectLst/>
                <a:latin typeface="Calibri" panose="020F0502020204030204" pitchFamily="34" charset="0"/>
                <a:ea typeface="Times New Roman" panose="02020603050405020304" pitchFamily="18" charset="0"/>
                <a:cs typeface="Arial" panose="020B0604020202020204" pitchFamily="34" charset="0"/>
              </a:rPr>
              <a:t> ו </a:t>
            </a:r>
            <a:r>
              <a:rPr lang="en-US" sz="2000" dirty="0">
                <a:effectLst/>
                <a:latin typeface="Arial" panose="020B0604020202020204" pitchFamily="34" charset="0"/>
                <a:ea typeface="Times New Roman" panose="02020603050405020304" pitchFamily="18" charset="0"/>
                <a:cs typeface="Arial" panose="020B0604020202020204" pitchFamily="34" charset="0"/>
              </a:rPr>
              <a:t>b </a:t>
            </a:r>
            <a:r>
              <a:rPr lang="he-IL" sz="2000" dirty="0">
                <a:effectLst/>
                <a:latin typeface="Calibri" panose="020F0502020204030204" pitchFamily="34" charset="0"/>
                <a:ea typeface="Times New Roman" panose="02020603050405020304" pitchFamily="18" charset="0"/>
                <a:cs typeface="Arial" panose="020B0604020202020204" pitchFamily="34" charset="0"/>
              </a:rPr>
              <a:t> הם נתונים מספריים קבועים לאורך כל מהלך החיפוש והזוויות משתנה בכל </a:t>
            </a:r>
            <a:r>
              <a:rPr lang="he-IL" sz="2000" dirty="0" err="1">
                <a:effectLst/>
                <a:latin typeface="Calibri" panose="020F0502020204030204" pitchFamily="34" charset="0"/>
                <a:ea typeface="Times New Roman" panose="02020603050405020304" pitchFamily="18" charset="0"/>
                <a:cs typeface="Arial" panose="020B0604020202020204" pitchFamily="34" charset="0"/>
              </a:rPr>
              <a:t>איטרצייה</a:t>
            </a:r>
            <a:r>
              <a:rPr lang="he-IL" sz="2000" dirty="0">
                <a:effectLst/>
                <a:latin typeface="Calibri" panose="020F0502020204030204" pitchFamily="34" charset="0"/>
                <a:ea typeface="Times New Roman" panose="02020603050405020304" pitchFamily="18" charset="0"/>
                <a:cs typeface="Arial" panose="020B0604020202020204" pitchFamily="34" charset="0"/>
              </a:rPr>
              <a:t> עד להכנסת החלק לחור אם הוא נמצא , במקרה והחלק לא מגיעה לחור או מפספס אותו אלגוריתם החיפוש ימשיך לפעול עד עצירת הסימולציה.</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r>
              <a:rPr lang="he-IL" sz="2000" dirty="0">
                <a:effectLst/>
                <a:latin typeface="Calibri" panose="020F0502020204030204" pitchFamily="34" charset="0"/>
                <a:ea typeface="Times New Roman" panose="02020603050405020304" pitchFamily="18" charset="0"/>
                <a:cs typeface="Arial" panose="020B0604020202020204" pitchFamily="34" charset="0"/>
              </a:rPr>
              <a:t>אלגוריתם החיפוש מבצע תנועה אך ורק במישור </a:t>
            </a:r>
            <a:r>
              <a:rPr lang="en-US" sz="2000" dirty="0">
                <a:effectLst/>
                <a:latin typeface="Arial" panose="020B0604020202020204" pitchFamily="34" charset="0"/>
                <a:ea typeface="Times New Roman" panose="02020603050405020304" pitchFamily="18" charset="0"/>
                <a:cs typeface="Arial" panose="020B0604020202020204" pitchFamily="34" charset="0"/>
              </a:rPr>
              <a:t>XY</a:t>
            </a:r>
            <a:r>
              <a:rPr lang="he-IL" sz="2000" dirty="0">
                <a:effectLst/>
                <a:latin typeface="Calibri" panose="020F0502020204030204" pitchFamily="34" charset="0"/>
                <a:ea typeface="Times New Roman" panose="02020603050405020304" pitchFamily="18" charset="0"/>
                <a:cs typeface="Arial" panose="020B0604020202020204" pitchFamily="34" charset="0"/>
              </a:rPr>
              <a:t> במישור </a:t>
            </a:r>
            <a:r>
              <a:rPr lang="en-US" sz="2000" dirty="0">
                <a:effectLst/>
                <a:latin typeface="Arial" panose="020B0604020202020204" pitchFamily="34" charset="0"/>
                <a:ea typeface="Times New Roman" panose="02020603050405020304" pitchFamily="18" charset="0"/>
                <a:cs typeface="Arial" panose="020B0604020202020204" pitchFamily="34" charset="0"/>
              </a:rPr>
              <a:t>Z</a:t>
            </a:r>
            <a:r>
              <a:rPr lang="he-IL" sz="2000" dirty="0">
                <a:effectLst/>
                <a:latin typeface="Calibri" panose="020F0502020204030204" pitchFamily="34" charset="0"/>
                <a:ea typeface="Times New Roman" panose="02020603050405020304" pitchFamily="18" charset="0"/>
                <a:cs typeface="Arial" panose="020B0604020202020204" pitchFamily="34" charset="0"/>
              </a:rPr>
              <a:t> ישנה לחיצה חלשה לכיוון הקובייה בכדאי לדעת מתי חלק המשחק נכנס לחור והמשימה מצליחה</a:t>
            </a:r>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980466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16" name="PID_Trim">
            <a:hlinkClick r:id="" action="ppaction://media"/>
            <a:extLst>
              <a:ext uri="{FF2B5EF4-FFF2-40B4-BE49-F238E27FC236}">
                <a16:creationId xmlns:a16="http://schemas.microsoft.com/office/drawing/2014/main" id="{4BB84381-AB96-4823-97F5-D2D4970B37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4825"/>
          </a:xfrm>
          <a:prstGeom prst="rect">
            <a:avLst/>
          </a:prstGeom>
        </p:spPr>
      </p:pic>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9119" y="-17627"/>
            <a:ext cx="10353761" cy="1633340"/>
          </a:xfrm>
        </p:spPr>
        <p:txBody>
          <a:bodyPr>
            <a:normAutofit/>
          </a:bodyPr>
          <a:lstStyle/>
          <a:p>
            <a:pPr rtl="1"/>
            <a:r>
              <a:rPr lang="en-US" sz="4800" b="1" dirty="0">
                <a:solidFill>
                  <a:schemeClr val="tx1"/>
                </a:solidFill>
              </a:rPr>
              <a:t>PID</a:t>
            </a:r>
            <a:endParaRPr lang="he-IL" sz="4800" b="1" dirty="0">
              <a:solidFill>
                <a:schemeClr val="tx1"/>
              </a:solidFill>
            </a:endParaRPr>
          </a:p>
        </p:txBody>
      </p:sp>
    </p:spTree>
    <p:extLst>
      <p:ext uri="{BB962C8B-B14F-4D97-AF65-F5344CB8AC3E}">
        <p14:creationId xmlns:p14="http://schemas.microsoft.com/office/powerpoint/2010/main" val="22277723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4" name="impedanceTrim">
            <a:hlinkClick r:id="" action="ppaction://media"/>
            <a:extLst>
              <a:ext uri="{FF2B5EF4-FFF2-40B4-BE49-F238E27FC236}">
                <a16:creationId xmlns:a16="http://schemas.microsoft.com/office/drawing/2014/main" id="{F95B4C89-FBD6-4D8A-8390-F8C26AF8EC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9757"/>
            <a:ext cx="12192000" cy="6854825"/>
          </a:xfrm>
          <a:prstGeom prst="rect">
            <a:avLst/>
          </a:prstGeom>
        </p:spPr>
      </p:pic>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9119" y="-17627"/>
            <a:ext cx="10353761" cy="1633340"/>
          </a:xfrm>
        </p:spPr>
        <p:txBody>
          <a:bodyPr>
            <a:normAutofit/>
          </a:bodyPr>
          <a:lstStyle/>
          <a:p>
            <a:pPr rtl="1"/>
            <a:r>
              <a:rPr lang="en-US" sz="4800" b="1" dirty="0">
                <a:solidFill>
                  <a:schemeClr val="tx1"/>
                </a:solidFill>
              </a:rPr>
              <a:t>Impedance</a:t>
            </a:r>
            <a:endParaRPr lang="he-IL" sz="4800" b="1" dirty="0">
              <a:solidFill>
                <a:schemeClr val="tx1"/>
              </a:solidFill>
            </a:endParaRPr>
          </a:p>
        </p:txBody>
      </p:sp>
    </p:spTree>
    <p:extLst>
      <p:ext uri="{BB962C8B-B14F-4D97-AF65-F5344CB8AC3E}">
        <p14:creationId xmlns:p14="http://schemas.microsoft.com/office/powerpoint/2010/main" val="28213482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8761467-7640-47B1-90D4-04ADAD632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738B1503-6FE9-46B4-9354-E943D91B1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05514"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8652538" y="123846"/>
            <a:ext cx="6197686" cy="1371604"/>
          </a:xfrm>
        </p:spPr>
        <p:txBody>
          <a:bodyPr>
            <a:normAutofit/>
          </a:bodyPr>
          <a:lstStyle/>
          <a:p>
            <a:pPr algn="l" rtl="1"/>
            <a:r>
              <a:rPr lang="he-IL" dirty="0"/>
              <a:t> </a:t>
            </a:r>
            <a:br>
              <a:rPr lang="he-IL" dirty="0"/>
            </a:br>
            <a:r>
              <a:rPr lang="he-IL" dirty="0"/>
              <a:t>תנועה מרחבית</a:t>
            </a:r>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grpSp>
        <p:nvGrpSpPr>
          <p:cNvPr id="15" name="קבוצה 14">
            <a:extLst>
              <a:ext uri="{FF2B5EF4-FFF2-40B4-BE49-F238E27FC236}">
                <a16:creationId xmlns:a16="http://schemas.microsoft.com/office/drawing/2014/main" id="{82697D6E-F894-4F00-9531-D0B5B4A65BDC}"/>
              </a:ext>
            </a:extLst>
          </p:cNvPr>
          <p:cNvGrpSpPr/>
          <p:nvPr/>
        </p:nvGrpSpPr>
        <p:grpSpPr>
          <a:xfrm>
            <a:off x="232550" y="3614277"/>
            <a:ext cx="7713317" cy="3031691"/>
            <a:chOff x="1985891" y="1479808"/>
            <a:chExt cx="4896261" cy="2362463"/>
          </a:xfrm>
        </p:grpSpPr>
        <p:pic>
          <p:nvPicPr>
            <p:cNvPr id="17" name="תמונה 16">
              <a:extLst>
                <a:ext uri="{FF2B5EF4-FFF2-40B4-BE49-F238E27FC236}">
                  <a16:creationId xmlns:a16="http://schemas.microsoft.com/office/drawing/2014/main" id="{725AC6E2-412E-465D-906E-64671B18CC21}"/>
                </a:ext>
              </a:extLst>
            </p:cNvPr>
            <p:cNvPicPr>
              <a:picLocks noChangeAspect="1"/>
            </p:cNvPicPr>
            <p:nvPr/>
          </p:nvPicPr>
          <p:blipFill rotWithShape="1">
            <a:blip r:embed="rId3">
              <a:extLst>
                <a:ext uri="{28A0092B-C50C-407E-A947-70E740481C1C}">
                  <a14:useLocalDpi xmlns:a14="http://schemas.microsoft.com/office/drawing/2010/main" val="0"/>
                </a:ext>
              </a:extLst>
            </a:blip>
            <a:srcRect l="6367" r="9633"/>
            <a:stretch/>
          </p:blipFill>
          <p:spPr bwMode="auto">
            <a:xfrm>
              <a:off x="1985891" y="1627704"/>
              <a:ext cx="4896261" cy="2214567"/>
            </a:xfrm>
            <a:prstGeom prst="rect">
              <a:avLst/>
            </a:prstGeom>
            <a:noFill/>
            <a:ln>
              <a:noFill/>
            </a:ln>
          </p:spPr>
        </p:pic>
        <p:sp>
          <p:nvSpPr>
            <p:cNvPr id="18" name="תיבת טקסט 5149">
              <a:extLst>
                <a:ext uri="{FF2B5EF4-FFF2-40B4-BE49-F238E27FC236}">
                  <a16:creationId xmlns:a16="http://schemas.microsoft.com/office/drawing/2014/main" id="{BACF4693-CDA3-4495-B792-800642046A27}"/>
                </a:ext>
              </a:extLst>
            </p:cNvPr>
            <p:cNvSpPr txBox="1"/>
            <p:nvPr/>
          </p:nvSpPr>
          <p:spPr>
            <a:xfrm>
              <a:off x="3139320" y="1479808"/>
              <a:ext cx="2589402" cy="174687"/>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algn="ctr" rtl="1">
                <a:lnSpc>
                  <a:spcPct val="115000"/>
                </a:lnSpc>
                <a:spcBef>
                  <a:spcPts val="500"/>
                </a:spcBef>
                <a:spcAft>
                  <a:spcPts val="1000"/>
                </a:spcAft>
              </a:pPr>
              <a:r>
                <a:rPr lang="he-IL"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rPr>
                <a:t>מיקום הגליל במרחב </a:t>
              </a:r>
              <a:r>
                <a:rPr lang="en-US"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rPr>
                <a:t>PID</a:t>
              </a:r>
            </a:p>
          </p:txBody>
        </p:sp>
      </p:grpSp>
      <p:grpSp>
        <p:nvGrpSpPr>
          <p:cNvPr id="19" name="קבוצה 18">
            <a:extLst>
              <a:ext uri="{FF2B5EF4-FFF2-40B4-BE49-F238E27FC236}">
                <a16:creationId xmlns:a16="http://schemas.microsoft.com/office/drawing/2014/main" id="{231E429F-1C4E-4E0C-8FE6-7D50851BB060}"/>
              </a:ext>
            </a:extLst>
          </p:cNvPr>
          <p:cNvGrpSpPr/>
          <p:nvPr/>
        </p:nvGrpSpPr>
        <p:grpSpPr>
          <a:xfrm>
            <a:off x="232551" y="162704"/>
            <a:ext cx="7713316" cy="3320224"/>
            <a:chOff x="1477581" y="1763174"/>
            <a:chExt cx="5472437" cy="2344218"/>
          </a:xfrm>
        </p:grpSpPr>
        <p:pic>
          <p:nvPicPr>
            <p:cNvPr id="20" name="תמונה 19">
              <a:extLst>
                <a:ext uri="{FF2B5EF4-FFF2-40B4-BE49-F238E27FC236}">
                  <a16:creationId xmlns:a16="http://schemas.microsoft.com/office/drawing/2014/main" id="{4FB0844E-B4AC-4503-988B-8AD3A988C4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464" r="7815"/>
            <a:stretch/>
          </p:blipFill>
          <p:spPr bwMode="auto">
            <a:xfrm>
              <a:off x="1477581" y="1834295"/>
              <a:ext cx="5472437" cy="2273097"/>
            </a:xfrm>
            <a:prstGeom prst="rect">
              <a:avLst/>
            </a:prstGeom>
            <a:noFill/>
            <a:ln>
              <a:noFill/>
            </a:ln>
          </p:spPr>
        </p:pic>
        <p:sp>
          <p:nvSpPr>
            <p:cNvPr id="22" name="תיבת טקסט 5149">
              <a:extLst>
                <a:ext uri="{FF2B5EF4-FFF2-40B4-BE49-F238E27FC236}">
                  <a16:creationId xmlns:a16="http://schemas.microsoft.com/office/drawing/2014/main" id="{C267C63F-B4EA-400D-ADCD-D32E6438F119}"/>
                </a:ext>
              </a:extLst>
            </p:cNvPr>
            <p:cNvSpPr txBox="1"/>
            <p:nvPr/>
          </p:nvSpPr>
          <p:spPr>
            <a:xfrm>
              <a:off x="2924510" y="1763174"/>
              <a:ext cx="2589402" cy="174687"/>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algn="ctr" rtl="1">
                <a:lnSpc>
                  <a:spcPct val="115000"/>
                </a:lnSpc>
                <a:spcBef>
                  <a:spcPts val="500"/>
                </a:spcBef>
                <a:spcAft>
                  <a:spcPts val="1000"/>
                </a:spcAft>
              </a:pPr>
              <a:r>
                <a:rPr lang="he-IL"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rPr>
                <a:t>מיקום הגליל במרחב אימפדנס</a:t>
              </a:r>
              <a:endParaRPr lang="en-US"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endParaRPr>
            </a:p>
          </p:txBody>
        </p:sp>
      </p:grpSp>
    </p:spTree>
    <p:extLst>
      <p:ext uri="{BB962C8B-B14F-4D97-AF65-F5344CB8AC3E}">
        <p14:creationId xmlns:p14="http://schemas.microsoft.com/office/powerpoint/2010/main" val="311583109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9119" y="-213794"/>
            <a:ext cx="10353761" cy="1633340"/>
          </a:xfrm>
        </p:spPr>
        <p:txBody>
          <a:bodyPr>
            <a:normAutofit/>
          </a:bodyPr>
          <a:lstStyle/>
          <a:p>
            <a:pPr rtl="1"/>
            <a:r>
              <a:rPr lang="he-IL" sz="4800" dirty="0">
                <a:solidFill>
                  <a:srgbClr val="FFFFFF"/>
                </a:solidFill>
              </a:rPr>
              <a:t>תוצאות- השפעת שגיאת מיקום</a:t>
            </a:r>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1FEDED87-12B6-417B-AB5C-57AC2C794F3B}"/>
                  </a:ext>
                </a:extLst>
              </p:cNvPr>
              <p:cNvSpPr txBox="1"/>
              <p:nvPr/>
            </p:nvSpPr>
            <p:spPr>
              <a:xfrm>
                <a:off x="6933393" y="2861951"/>
                <a:ext cx="5151120" cy="3197286"/>
              </a:xfrm>
              <a:prstGeom prst="rect">
                <a:avLst/>
              </a:prstGeom>
              <a:solidFill>
                <a:schemeClr val="bg1"/>
              </a:solidFill>
            </p:spPr>
            <p:txBody>
              <a:bodyPr wrap="square" rtlCol="1">
                <a:spAutoFit/>
              </a:bodyPr>
              <a:lstStyle/>
              <a:p>
                <a:pPr algn="r" rtl="1">
                  <a:lnSpc>
                    <a:spcPct val="115000"/>
                  </a:lnSpc>
                  <a:spcBef>
                    <a:spcPts val="500"/>
                  </a:spcBef>
                  <a:spcAft>
                    <a:spcPts val="1000"/>
                  </a:spcAft>
                </a:pPr>
                <a:r>
                  <a:rPr lang="he-IL" sz="1800" dirty="0">
                    <a:effectLst/>
                    <a:latin typeface="Calibri" panose="020F0502020204030204" pitchFamily="34" charset="0"/>
                    <a:ea typeface="Times New Roman" panose="02020603050405020304" pitchFamily="18" charset="0"/>
                    <a:cs typeface="Arial" panose="020B0604020202020204" pitchFamily="34" charset="0"/>
                  </a:rPr>
                  <a:t>זמן הניסוי נמדד מתחילת התנועה עד הכנסת החלק לחור או במקרה של אי הצלחה, זמן הניסוי מוגדר להיות 0.</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r>
                  <a:rPr lang="he-IL" sz="1800" dirty="0">
                    <a:effectLst/>
                    <a:latin typeface="Calibri" panose="020F0502020204030204" pitchFamily="34" charset="0"/>
                    <a:ea typeface="Times New Roman" panose="02020603050405020304" pitchFamily="18" charset="0"/>
                    <a:cs typeface="Arial" panose="020B0604020202020204" pitchFamily="34" charset="0"/>
                  </a:rPr>
                  <a:t>בניסוי זה בחנו את השפעת השגיאה הליניארית בצירים </a:t>
                </a:r>
                <a:r>
                  <a:rPr lang="en-US" sz="1800" dirty="0">
                    <a:effectLst/>
                    <a:latin typeface="Arial" panose="020B0604020202020204" pitchFamily="34" charset="0"/>
                    <a:ea typeface="Times New Roman" panose="02020603050405020304" pitchFamily="18" charset="0"/>
                    <a:cs typeface="Arial" panose="020B0604020202020204" pitchFamily="34" charset="0"/>
                  </a:rPr>
                  <a:t>XY</a:t>
                </a:r>
                <a:r>
                  <a:rPr lang="he-IL" sz="1800" dirty="0">
                    <a:effectLst/>
                    <a:latin typeface="Calibri" panose="020F0502020204030204" pitchFamily="34" charset="0"/>
                    <a:ea typeface="Times New Roman" panose="02020603050405020304" pitchFamily="18" charset="0"/>
                    <a:cs typeface="Arial" panose="020B0604020202020204" pitchFamily="34" charset="0"/>
                  </a:rPr>
                  <a:t> על זמני הצלחת/אי-הצלחה של המשימה, כאשר השתמשנו בבקרת עכבה לצורך בקרת המערכת, ונתוני הספירלה קבועים והם </a:t>
                </a:r>
                <a:r>
                  <a:rPr lang="en-US" sz="1800" dirty="0">
                    <a:effectLst/>
                    <a:latin typeface="Arial" panose="020B0604020202020204" pitchFamily="34" charset="0"/>
                    <a:ea typeface="Times New Roman" panose="02020603050405020304" pitchFamily="18" charset="0"/>
                    <a:cs typeface="Arial" panose="020B0604020202020204" pitchFamily="34" charset="0"/>
                  </a:rPr>
                  <a:t>a=b=0.0012</a:t>
                </a:r>
                <a:r>
                  <a:rPr lang="he-IL" sz="1800" dirty="0">
                    <a:effectLst/>
                    <a:latin typeface="Calibri" panose="020F0502020204030204" pitchFamily="34" charset="0"/>
                    <a:ea typeface="Times New Roman" panose="02020603050405020304" pitchFamily="18" charset="0"/>
                    <a:cs typeface="Arial" panose="020B0604020202020204" pitchFamily="34" charset="0"/>
                  </a:rPr>
                  <a:t>.</a:t>
                </a:r>
              </a:p>
              <a:p>
                <a:pPr algn="r" rtl="1">
                  <a:lnSpc>
                    <a:spcPct val="115000"/>
                  </a:lnSpc>
                  <a:spcBef>
                    <a:spcPts val="500"/>
                  </a:spcBef>
                  <a:spcAft>
                    <a:spcPts val="1000"/>
                  </a:spcAft>
                </a:pPr>
                <a:r>
                  <a:rPr lang="he-IL" dirty="0">
                    <a:latin typeface="Calibri" panose="020F0502020204030204" pitchFamily="34" charset="0"/>
                    <a:ea typeface="Times New Roman" panose="02020603050405020304" pitchFamily="18" charset="0"/>
                    <a:cs typeface="Arial" panose="020B0604020202020204" pitchFamily="34" charset="0"/>
                  </a:rPr>
                  <a:t>טווח האופטימלי:  </a:t>
                </a:r>
                <a14:m>
                  <m:oMath xmlns:m="http://schemas.openxmlformats.org/officeDocument/2006/math">
                    <m:r>
                      <a:rPr lang="en-US" b="0" i="1" smtClean="0">
                        <a:latin typeface="Cambria Math" panose="02040503050406030204" pitchFamily="18" charset="0"/>
                        <a:ea typeface="Times New Roman" panose="02020603050405020304" pitchFamily="18" charset="0"/>
                        <a:cs typeface="Arial" panose="020B0604020202020204" pitchFamily="34" charset="0"/>
                      </a:rPr>
                      <m:t>𝑥</m:t>
                    </m:r>
                    <m:r>
                      <a:rPr lang="en-US"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03</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05</m:t>
                        </m:r>
                      </m:e>
                    </m:d>
                  </m:oMath>
                </a14:m>
                <a:r>
                  <a:rPr lang="he-IL" dirty="0">
                    <a:latin typeface="Calibri" panose="020F0502020204030204" pitchFamily="34" charset="0"/>
                    <a:ea typeface="Times New Roman" panose="02020603050405020304" pitchFamily="18" charset="0"/>
                    <a:cs typeface="Arial" panose="020B0604020202020204" pitchFamily="34" charset="0"/>
                  </a:rPr>
                  <a:t> </a:t>
                </a:r>
                <a14:m>
                  <m:oMath xmlns:m="http://schemas.openxmlformats.org/officeDocument/2006/math">
                    <m:r>
                      <m:rPr>
                        <m:sty m:val="p"/>
                      </m:rPr>
                      <a:rPr lang="en-US" dirty="0">
                        <a:latin typeface="Cambria Math" panose="02040503050406030204" pitchFamily="18" charset="0"/>
                        <a:ea typeface="Times New Roman" panose="02020603050405020304" pitchFamily="18" charset="0"/>
                        <a:cs typeface="Arial" panose="020B0604020202020204" pitchFamily="34" charset="0"/>
                      </a:rPr>
                      <m:t>y</m:t>
                    </m:r>
                    <m:r>
                      <a:rPr lang="en-US" b="0" i="0" dirty="0" smtClean="0">
                        <a:latin typeface="Cambria Math" panose="02040503050406030204" pitchFamily="18" charset="0"/>
                        <a:ea typeface="Times New Roman" panose="02020603050405020304" pitchFamily="18" charset="0"/>
                        <a:cs typeface="Arial" panose="020B0604020202020204" pitchFamily="34" charset="0"/>
                      </a:rPr>
                      <m:t>,</m:t>
                    </m:r>
                  </m:oMath>
                </a14:m>
                <a:endParaRPr lang="he-IL" sz="1800" dirty="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r>
                  <a:rPr lang="he-IL" sz="1800" dirty="0">
                    <a:effectLst/>
                    <a:latin typeface="Calibri" panose="020F0502020204030204" pitchFamily="34" charset="0"/>
                    <a:ea typeface="Times New Roman" panose="02020603050405020304" pitchFamily="18" charset="0"/>
                    <a:cs typeface="Arial" panose="020B0604020202020204" pitchFamily="34" charset="0"/>
                  </a:rPr>
                  <a:t>הזמן המיטבי הינו 6.1 שניות והארוך ביותר 11 שניות</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mc:Choice>
        <mc:Fallback xmlns="">
          <p:sp>
            <p:nvSpPr>
              <p:cNvPr id="4" name="תיבת טקסט 3">
                <a:extLst>
                  <a:ext uri="{FF2B5EF4-FFF2-40B4-BE49-F238E27FC236}">
                    <a16:creationId xmlns:a16="http://schemas.microsoft.com/office/drawing/2014/main" id="{1FEDED87-12B6-417B-AB5C-57AC2C794F3B}"/>
                  </a:ext>
                </a:extLst>
              </p:cNvPr>
              <p:cNvSpPr txBox="1">
                <a:spLocks noRot="1" noChangeAspect="1" noMove="1" noResize="1" noEditPoints="1" noAdjustHandles="1" noChangeArrowheads="1" noChangeShapeType="1" noTextEdit="1"/>
              </p:cNvSpPr>
              <p:nvPr/>
            </p:nvSpPr>
            <p:spPr>
              <a:xfrm>
                <a:off x="6933393" y="2861951"/>
                <a:ext cx="5151120" cy="3197286"/>
              </a:xfrm>
              <a:prstGeom prst="rect">
                <a:avLst/>
              </a:prstGeom>
              <a:blipFill>
                <a:blip r:embed="rId2"/>
                <a:stretch>
                  <a:fillRect l="-1657" t="-381" r="-1183" b="-1905"/>
                </a:stretch>
              </a:blipFill>
            </p:spPr>
            <p:txBody>
              <a:bodyPr/>
              <a:lstStyle/>
              <a:p>
                <a:r>
                  <a:rPr lang="he-IL">
                    <a:noFill/>
                  </a:rPr>
                  <a:t> </a:t>
                </a:r>
              </a:p>
            </p:txBody>
          </p:sp>
        </mc:Fallback>
      </mc:AlternateContent>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11" name="מציין מיקום תוכן 10">
            <a:extLst>
              <a:ext uri="{FF2B5EF4-FFF2-40B4-BE49-F238E27FC236}">
                <a16:creationId xmlns:a16="http://schemas.microsoft.com/office/drawing/2014/main" id="{2E32D3C9-1E5B-401B-BC8E-781EE2535576}"/>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l="8839" r="16176"/>
          <a:stretch/>
        </p:blipFill>
        <p:spPr bwMode="auto">
          <a:xfrm>
            <a:off x="-107487" y="1425835"/>
            <a:ext cx="7040880" cy="51520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714067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9119" y="-213794"/>
            <a:ext cx="10353761" cy="1633340"/>
          </a:xfrm>
        </p:spPr>
        <p:txBody>
          <a:bodyPr>
            <a:normAutofit/>
          </a:bodyPr>
          <a:lstStyle/>
          <a:p>
            <a:pPr rtl="1"/>
            <a:r>
              <a:rPr lang="he-IL" sz="4800" dirty="0">
                <a:solidFill>
                  <a:srgbClr val="FFFFFF"/>
                </a:solidFill>
              </a:rPr>
              <a:t>תוצאות – השפעת פרמטרי הספירלה</a:t>
            </a:r>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1FEDED87-12B6-417B-AB5C-57AC2C794F3B}"/>
                  </a:ext>
                </a:extLst>
              </p:cNvPr>
              <p:cNvSpPr txBox="1"/>
              <p:nvPr/>
            </p:nvSpPr>
            <p:spPr>
              <a:xfrm>
                <a:off x="6787064" y="2620163"/>
                <a:ext cx="5399088" cy="4915833"/>
              </a:xfrm>
              <a:prstGeom prst="rect">
                <a:avLst/>
              </a:prstGeom>
              <a:noFill/>
            </p:spPr>
            <p:txBody>
              <a:bodyPr wrap="square" rtlCol="1">
                <a:spAutoFit/>
              </a:bodyPr>
              <a:lstStyle/>
              <a:p>
                <a:pPr algn="r" rtl="1">
                  <a:lnSpc>
                    <a:spcPct val="115000"/>
                  </a:lnSpc>
                  <a:spcBef>
                    <a:spcPts val="500"/>
                  </a:spcBef>
                  <a:spcAft>
                    <a:spcPts val="1000"/>
                  </a:spcAft>
                </a:pPr>
                <a:r>
                  <a:rPr lang="he-IL" sz="1800" dirty="0">
                    <a:effectLst/>
                    <a:latin typeface="Calibri" panose="020F0502020204030204" pitchFamily="34" charset="0"/>
                    <a:ea typeface="Times New Roman" panose="02020603050405020304" pitchFamily="18" charset="0"/>
                    <a:cs typeface="Arial" panose="020B0604020202020204" pitchFamily="34" charset="0"/>
                  </a:rPr>
                  <a:t>זמן הניסוי נמדד מתחילת התנועה עד הכנסת החלק לחור או במקרה של אי הצלחה, זמן הניסוי מוגדר להיות 0.</a:t>
                </a:r>
              </a:p>
              <a:p>
                <a:pPr algn="r" rtl="1">
                  <a:lnSpc>
                    <a:spcPct val="115000"/>
                  </a:lnSpc>
                  <a:spcBef>
                    <a:spcPts val="500"/>
                  </a:spcBef>
                  <a:spcAft>
                    <a:spcPts val="1000"/>
                  </a:spcAft>
                </a:pPr>
                <a:r>
                  <a:rPr lang="he-IL" sz="1800" dirty="0">
                    <a:effectLst/>
                    <a:latin typeface="Calibri" panose="020F0502020204030204" pitchFamily="34" charset="0"/>
                    <a:ea typeface="Times New Roman" panose="02020603050405020304" pitchFamily="18" charset="0"/>
                    <a:cs typeface="Arial" panose="020B0604020202020204" pitchFamily="34" charset="0"/>
                  </a:rPr>
                  <a:t>בניסוי הבא בדקנו את השפעת שינוי פרמטרי הספירלה </a:t>
                </a:r>
                <a:r>
                  <a:rPr lang="en-US" sz="1800" dirty="0" err="1">
                    <a:effectLst/>
                    <a:latin typeface="Arial" panose="020B0604020202020204" pitchFamily="34" charset="0"/>
                    <a:ea typeface="Times New Roman" panose="02020603050405020304" pitchFamily="18" charset="0"/>
                    <a:cs typeface="Arial" panose="020B0604020202020204" pitchFamily="34" charset="0"/>
                  </a:rPr>
                  <a:t>a,b</a:t>
                </a:r>
                <a:r>
                  <a:rPr lang="he-IL" sz="1800" dirty="0">
                    <a:effectLst/>
                    <a:latin typeface="Calibri" panose="020F0502020204030204" pitchFamily="34" charset="0"/>
                    <a:ea typeface="Times New Roman" panose="02020603050405020304" pitchFamily="18" charset="0"/>
                    <a:cs typeface="Arial" panose="020B0604020202020204" pitchFamily="34" charset="0"/>
                  </a:rPr>
                  <a:t> על משך זמן הצלחת המשימה, כאשר השתמשנו בבקרת עכבה לצורך בקרת המערכת והשגיאה הליניארית קבוע.</a:t>
                </a:r>
              </a:p>
              <a:p>
                <a:pPr algn="r" rtl="1">
                  <a:lnSpc>
                    <a:spcPct val="115000"/>
                  </a:lnSpc>
                  <a:spcBef>
                    <a:spcPts val="500"/>
                  </a:spcBef>
                  <a:spcAft>
                    <a:spcPts val="1000"/>
                  </a:spcAft>
                </a:pPr>
                <a:r>
                  <a:rPr lang="he-IL" dirty="0">
                    <a:latin typeface="Calibri" panose="020F0502020204030204" pitchFamily="34" charset="0"/>
                    <a:ea typeface="Times New Roman" panose="02020603050405020304" pitchFamily="18" charset="0"/>
                    <a:cs typeface="Arial" panose="020B0604020202020204" pitchFamily="34" charset="0"/>
                  </a:rPr>
                  <a:t>טווח אופטימלי: </a:t>
                </a:r>
                <a14:m>
                  <m:oMath xmlns:m="http://schemas.openxmlformats.org/officeDocument/2006/math">
                    <m:r>
                      <a:rPr lang="en-US" b="0" i="1" smtClean="0">
                        <a:latin typeface="Cambria Math" panose="02040503050406030204" pitchFamily="18" charset="0"/>
                        <a:ea typeface="Times New Roman" panose="02020603050405020304" pitchFamily="18" charset="0"/>
                        <a:cs typeface="Arial" panose="020B0604020202020204" pitchFamily="34" charset="0"/>
                      </a:rPr>
                      <m:t>𝑎</m:t>
                    </m:r>
                    <m:r>
                      <a:rPr lang="en-US"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0</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0002</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002</m:t>
                        </m:r>
                      </m:e>
                    </m:d>
                  </m:oMath>
                </a14:m>
                <a:r>
                  <a:rPr lang="he-IL" dirty="0">
                    <a:latin typeface="Calibri" panose="020F0502020204030204" pitchFamily="34" charset="0"/>
                    <a:ea typeface="Times New Roman" panose="02020603050405020304" pitchFamily="18" charset="0"/>
                    <a:cs typeface="Arial" panose="020B0604020202020204" pitchFamily="34" charset="0"/>
                  </a:rPr>
                  <a:t> </a:t>
                </a:r>
              </a:p>
              <a:p>
                <a:pPr algn="r" rtl="1">
                  <a:lnSpc>
                    <a:spcPct val="115000"/>
                  </a:lnSpc>
                  <a:spcBef>
                    <a:spcPts val="500"/>
                  </a:spcBef>
                  <a:spcAft>
                    <a:spcPts val="1000"/>
                  </a:spcAft>
                </a:pPr>
                <a:r>
                  <a:rPr lang="he-IL" dirty="0">
                    <a:latin typeface="Calibri" panose="020F0502020204030204" pitchFamily="34" charset="0"/>
                    <a:ea typeface="Times New Roman" panose="02020603050405020304" pitchFamily="18"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r>
                      <a:rPr lang="en-US" i="1">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0</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0012</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0018</m:t>
                        </m:r>
                      </m:e>
                    </m:d>
                  </m:oMath>
                </a14:m>
                <a:r>
                  <a:rPr lang="he-IL" dirty="0">
                    <a:latin typeface="Calibri" panose="020F0502020204030204" pitchFamily="34" charset="0"/>
                    <a:ea typeface="Times New Roman" panose="02020603050405020304" pitchFamily="18" charset="0"/>
                  </a:rPr>
                  <a:t> </a:t>
                </a:r>
              </a:p>
              <a:p>
                <a:pPr algn="r" rtl="1">
                  <a:lnSpc>
                    <a:spcPct val="115000"/>
                  </a:lnSpc>
                  <a:spcBef>
                    <a:spcPts val="500"/>
                  </a:spcBef>
                  <a:spcAft>
                    <a:spcPts val="1000"/>
                  </a:spcAft>
                </a:pPr>
                <a:r>
                  <a:rPr lang="he-IL" sz="1800" dirty="0">
                    <a:effectLst/>
                    <a:latin typeface="Calibri" panose="020F0502020204030204" pitchFamily="34" charset="0"/>
                    <a:ea typeface="Times New Roman" panose="02020603050405020304" pitchFamily="18" charset="0"/>
                    <a:cs typeface="Arial" panose="020B0604020202020204" pitchFamily="34" charset="0"/>
                  </a:rPr>
                  <a:t>הזמן המיטבי הינו 8.1 שניות והארוך ביותר 9.2 שניות</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en-US" dirty="0">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he-IL" dirty="0">
                  <a:latin typeface="Calibri" panose="020F0502020204030204" pitchFamily="34" charset="0"/>
                  <a:ea typeface="Times New Roman" panose="02020603050405020304" pitchFamily="18" charset="0"/>
                  <a:cs typeface="Arial" panose="020B0604020202020204" pitchFamily="34" charset="0"/>
                </a:endParaRPr>
              </a:p>
            </p:txBody>
          </p:sp>
        </mc:Choice>
        <mc:Fallback xmlns="">
          <p:sp>
            <p:nvSpPr>
              <p:cNvPr id="4" name="תיבת טקסט 3">
                <a:extLst>
                  <a:ext uri="{FF2B5EF4-FFF2-40B4-BE49-F238E27FC236}">
                    <a16:creationId xmlns:a16="http://schemas.microsoft.com/office/drawing/2014/main" id="{1FEDED87-12B6-417B-AB5C-57AC2C794F3B}"/>
                  </a:ext>
                </a:extLst>
              </p:cNvPr>
              <p:cNvSpPr txBox="1">
                <a:spLocks noRot="1" noChangeAspect="1" noMove="1" noResize="1" noEditPoints="1" noAdjustHandles="1" noChangeArrowheads="1" noChangeShapeType="1" noTextEdit="1"/>
              </p:cNvSpPr>
              <p:nvPr/>
            </p:nvSpPr>
            <p:spPr>
              <a:xfrm>
                <a:off x="6787064" y="2620163"/>
                <a:ext cx="5399088" cy="4915833"/>
              </a:xfrm>
              <a:prstGeom prst="rect">
                <a:avLst/>
              </a:prstGeom>
              <a:blipFill>
                <a:blip r:embed="rId2"/>
                <a:stretch>
                  <a:fillRect l="-1693" t="-372" r="-903"/>
                </a:stretch>
              </a:blipFill>
            </p:spPr>
            <p:txBody>
              <a:bodyPr/>
              <a:lstStyle/>
              <a:p>
                <a:r>
                  <a:rPr lang="he-IL">
                    <a:noFill/>
                  </a:rPr>
                  <a:t> </a:t>
                </a:r>
              </a:p>
            </p:txBody>
          </p:sp>
        </mc:Fallback>
      </mc:AlternateContent>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12" name="מציין מיקום תוכן 11">
            <a:extLst>
              <a:ext uri="{FF2B5EF4-FFF2-40B4-BE49-F238E27FC236}">
                <a16:creationId xmlns:a16="http://schemas.microsoft.com/office/drawing/2014/main" id="{FB93D43D-0418-49CD-A86E-04BD1ED4B8A3}"/>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l="9479" r="15430"/>
          <a:stretch/>
        </p:blipFill>
        <p:spPr bwMode="auto">
          <a:xfrm>
            <a:off x="323532" y="1633340"/>
            <a:ext cx="6463532" cy="48626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342332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9119" y="-213794"/>
            <a:ext cx="10353761" cy="1633340"/>
          </a:xfrm>
        </p:spPr>
        <p:txBody>
          <a:bodyPr>
            <a:normAutofit/>
          </a:bodyPr>
          <a:lstStyle/>
          <a:p>
            <a:pPr rtl="1"/>
            <a:r>
              <a:rPr lang="he-IL" sz="4800" dirty="0">
                <a:solidFill>
                  <a:srgbClr val="FFFFFF"/>
                </a:solidFill>
              </a:rPr>
              <a:t>תוצאות – גרפים </a:t>
            </a:r>
          </a:p>
        </p:txBody>
      </p:sp>
      <p:sp>
        <p:nvSpPr>
          <p:cNvPr id="4" name="תיבת טקסט 3">
            <a:extLst>
              <a:ext uri="{FF2B5EF4-FFF2-40B4-BE49-F238E27FC236}">
                <a16:creationId xmlns:a16="http://schemas.microsoft.com/office/drawing/2014/main" id="{1FEDED87-12B6-417B-AB5C-57AC2C794F3B}"/>
              </a:ext>
            </a:extLst>
          </p:cNvPr>
          <p:cNvSpPr txBox="1"/>
          <p:nvPr/>
        </p:nvSpPr>
        <p:spPr>
          <a:xfrm>
            <a:off x="6787064" y="2620163"/>
            <a:ext cx="5399088" cy="1405641"/>
          </a:xfrm>
          <a:prstGeom prst="rect">
            <a:avLst/>
          </a:prstGeom>
          <a:noFill/>
        </p:spPr>
        <p:txBody>
          <a:bodyPr wrap="square" rtlCol="1">
            <a:spAutoFit/>
          </a:bodyPr>
          <a:lstStyle/>
          <a:p>
            <a:pPr algn="r" rtl="1">
              <a:lnSpc>
                <a:spcPct val="115000"/>
              </a:lnSpc>
              <a:spcBef>
                <a:spcPts val="500"/>
              </a:spcBef>
              <a:spcAft>
                <a:spcPts val="1000"/>
              </a:spcAft>
            </a:pPr>
            <a:endParaRPr lang="en-US" dirty="0">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he-IL"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11" name="מציין מיקום תוכן 10">
            <a:extLst>
              <a:ext uri="{FF2B5EF4-FFF2-40B4-BE49-F238E27FC236}">
                <a16:creationId xmlns:a16="http://schemas.microsoft.com/office/drawing/2014/main" id="{55C066BC-4FEB-4686-AF00-73E1E8D25476}"/>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6117" r="6176"/>
          <a:stretch/>
        </p:blipFill>
        <p:spPr bwMode="auto">
          <a:xfrm>
            <a:off x="5887137" y="1717804"/>
            <a:ext cx="6128043" cy="4077397"/>
          </a:xfrm>
          <a:prstGeom prst="rect">
            <a:avLst/>
          </a:prstGeom>
          <a:noFill/>
          <a:ln>
            <a:noFill/>
          </a:ln>
        </p:spPr>
      </p:pic>
      <p:sp>
        <p:nvSpPr>
          <p:cNvPr id="9" name="תיבת טקסט 8">
            <a:extLst>
              <a:ext uri="{FF2B5EF4-FFF2-40B4-BE49-F238E27FC236}">
                <a16:creationId xmlns:a16="http://schemas.microsoft.com/office/drawing/2014/main" id="{887A1E8B-B42E-4748-95AD-47F75175F35F}"/>
              </a:ext>
            </a:extLst>
          </p:cNvPr>
          <p:cNvSpPr txBox="1"/>
          <p:nvPr/>
        </p:nvSpPr>
        <p:spPr>
          <a:xfrm>
            <a:off x="5898513" y="5843762"/>
            <a:ext cx="5931238" cy="646331"/>
          </a:xfrm>
          <a:prstGeom prst="rect">
            <a:avLst/>
          </a:prstGeom>
          <a:noFill/>
        </p:spPr>
        <p:txBody>
          <a:bodyPr wrap="square" rtlCol="1">
            <a:spAutoFit/>
          </a:bodyPr>
          <a:lstStyle/>
          <a:p>
            <a:pPr algn="r" rtl="1"/>
            <a:r>
              <a:rPr lang="he-IL" sz="1800"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rPr>
              <a:t>זוויות מפרקים מתוכננות(כחול) לעומת הזוויות בפועל(כתום)</a:t>
            </a:r>
            <a:endParaRPr lang="en-US" sz="1800"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endParaRPr>
          </a:p>
          <a:p>
            <a:endParaRPr lang="he-IL" dirty="0"/>
          </a:p>
        </p:txBody>
      </p:sp>
      <p:pic>
        <p:nvPicPr>
          <p:cNvPr id="13" name="תמונה 12">
            <a:extLst>
              <a:ext uri="{FF2B5EF4-FFF2-40B4-BE49-F238E27FC236}">
                <a16:creationId xmlns:a16="http://schemas.microsoft.com/office/drawing/2014/main" id="{7684B405-83A8-42AF-9F6B-F8DF387F377E}"/>
              </a:ext>
            </a:extLst>
          </p:cNvPr>
          <p:cNvPicPr/>
          <p:nvPr/>
        </p:nvPicPr>
        <p:blipFill rotWithShape="1">
          <a:blip r:embed="rId3">
            <a:extLst>
              <a:ext uri="{28A0092B-C50C-407E-A947-70E740481C1C}">
                <a14:useLocalDpi xmlns:a14="http://schemas.microsoft.com/office/drawing/2010/main" val="0"/>
              </a:ext>
            </a:extLst>
          </a:blip>
          <a:srcRect t="5410" r="5751"/>
          <a:stretch/>
        </p:blipFill>
        <p:spPr bwMode="auto">
          <a:xfrm>
            <a:off x="-5848" y="1717804"/>
            <a:ext cx="5716166" cy="4125958"/>
          </a:xfrm>
          <a:prstGeom prst="rect">
            <a:avLst/>
          </a:prstGeom>
          <a:noFill/>
          <a:ln>
            <a:noFill/>
          </a:ln>
        </p:spPr>
      </p:pic>
      <p:sp>
        <p:nvSpPr>
          <p:cNvPr id="14" name="תיבת טקסט 13">
            <a:extLst>
              <a:ext uri="{FF2B5EF4-FFF2-40B4-BE49-F238E27FC236}">
                <a16:creationId xmlns:a16="http://schemas.microsoft.com/office/drawing/2014/main" id="{0ADDADC6-9536-4A66-B091-2629341C21F4}"/>
              </a:ext>
            </a:extLst>
          </p:cNvPr>
          <p:cNvSpPr txBox="1"/>
          <p:nvPr/>
        </p:nvSpPr>
        <p:spPr>
          <a:xfrm>
            <a:off x="263795" y="5872890"/>
            <a:ext cx="5176879" cy="369332"/>
          </a:xfrm>
          <a:prstGeom prst="rect">
            <a:avLst/>
          </a:prstGeom>
          <a:noFill/>
        </p:spPr>
        <p:txBody>
          <a:bodyPr wrap="square" rtlCol="1">
            <a:spAutoFit/>
          </a:bodyPr>
          <a:lstStyle/>
          <a:p>
            <a:pPr algn="r" rtl="1"/>
            <a:r>
              <a:rPr lang="he-IL" b="1" dirty="0">
                <a:solidFill>
                  <a:srgbClr val="2F5496"/>
                </a:solidFill>
                <a:latin typeface="Calibri" panose="020F0502020204030204" pitchFamily="34" charset="0"/>
                <a:cs typeface="Arial" panose="020B0604020202020204" pitchFamily="34" charset="0"/>
              </a:rPr>
              <a:t>שגיאת הזווית במפרקים כתלות בזמן</a:t>
            </a:r>
          </a:p>
        </p:txBody>
      </p:sp>
    </p:spTree>
    <p:extLst>
      <p:ext uri="{BB962C8B-B14F-4D97-AF65-F5344CB8AC3E}">
        <p14:creationId xmlns:p14="http://schemas.microsoft.com/office/powerpoint/2010/main" val="416118979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9119" y="-213794"/>
            <a:ext cx="10353761" cy="1633340"/>
          </a:xfrm>
        </p:spPr>
        <p:txBody>
          <a:bodyPr>
            <a:normAutofit/>
          </a:bodyPr>
          <a:lstStyle/>
          <a:p>
            <a:pPr rtl="1"/>
            <a:r>
              <a:rPr lang="he-IL" sz="4800" dirty="0">
                <a:solidFill>
                  <a:srgbClr val="FFFFFF"/>
                </a:solidFill>
              </a:rPr>
              <a:t>תוצאות - גרפים</a:t>
            </a:r>
          </a:p>
        </p:txBody>
      </p:sp>
      <p:sp>
        <p:nvSpPr>
          <p:cNvPr id="4" name="תיבת טקסט 3">
            <a:extLst>
              <a:ext uri="{FF2B5EF4-FFF2-40B4-BE49-F238E27FC236}">
                <a16:creationId xmlns:a16="http://schemas.microsoft.com/office/drawing/2014/main" id="{1FEDED87-12B6-417B-AB5C-57AC2C794F3B}"/>
              </a:ext>
            </a:extLst>
          </p:cNvPr>
          <p:cNvSpPr txBox="1"/>
          <p:nvPr/>
        </p:nvSpPr>
        <p:spPr>
          <a:xfrm>
            <a:off x="6787064" y="2620163"/>
            <a:ext cx="5399088" cy="1405641"/>
          </a:xfrm>
          <a:prstGeom prst="rect">
            <a:avLst/>
          </a:prstGeom>
          <a:noFill/>
        </p:spPr>
        <p:txBody>
          <a:bodyPr wrap="square" rtlCol="1">
            <a:spAutoFit/>
          </a:bodyPr>
          <a:lstStyle/>
          <a:p>
            <a:pPr algn="r" rtl="1">
              <a:lnSpc>
                <a:spcPct val="115000"/>
              </a:lnSpc>
              <a:spcBef>
                <a:spcPts val="500"/>
              </a:spcBef>
              <a:spcAft>
                <a:spcPts val="1000"/>
              </a:spcAft>
            </a:pPr>
            <a:endParaRPr lang="en-US" dirty="0">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he-IL"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11" name="מציין מיקום תוכן 10">
            <a:extLst>
              <a:ext uri="{FF2B5EF4-FFF2-40B4-BE49-F238E27FC236}">
                <a16:creationId xmlns:a16="http://schemas.microsoft.com/office/drawing/2014/main" id="{55C066BC-4FEB-4686-AF00-73E1E8D2547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8602" r="8602"/>
          <a:stretch/>
        </p:blipFill>
        <p:spPr bwMode="auto">
          <a:xfrm>
            <a:off x="5887137" y="1717804"/>
            <a:ext cx="6128043" cy="4077397"/>
          </a:xfrm>
          <a:prstGeom prst="rect">
            <a:avLst/>
          </a:prstGeom>
          <a:noFill/>
          <a:ln>
            <a:noFill/>
          </a:ln>
        </p:spPr>
      </p:pic>
      <p:sp>
        <p:nvSpPr>
          <p:cNvPr id="9" name="תיבת טקסט 8">
            <a:extLst>
              <a:ext uri="{FF2B5EF4-FFF2-40B4-BE49-F238E27FC236}">
                <a16:creationId xmlns:a16="http://schemas.microsoft.com/office/drawing/2014/main" id="{887A1E8B-B42E-4748-95AD-47F75175F35F}"/>
              </a:ext>
            </a:extLst>
          </p:cNvPr>
          <p:cNvSpPr txBox="1"/>
          <p:nvPr/>
        </p:nvSpPr>
        <p:spPr>
          <a:xfrm>
            <a:off x="5887137" y="5733649"/>
            <a:ext cx="5931238" cy="369332"/>
          </a:xfrm>
          <a:prstGeom prst="rect">
            <a:avLst/>
          </a:prstGeom>
          <a:noFill/>
        </p:spPr>
        <p:txBody>
          <a:bodyPr wrap="square" rtlCol="1">
            <a:spAutoFit/>
          </a:bodyPr>
          <a:lstStyle/>
          <a:p>
            <a:pPr algn="r" rtl="1"/>
            <a:r>
              <a:rPr lang="he-IL" b="1" dirty="0">
                <a:solidFill>
                  <a:srgbClr val="2F5496"/>
                </a:solidFill>
                <a:latin typeface="Calibri" panose="020F0502020204030204" pitchFamily="34" charset="0"/>
                <a:cs typeface="Arial" panose="020B0604020202020204" pitchFamily="34" charset="0"/>
              </a:rPr>
              <a:t>המומנט המתפתח במפרקים כתלות בזמן</a:t>
            </a:r>
          </a:p>
        </p:txBody>
      </p:sp>
      <p:pic>
        <p:nvPicPr>
          <p:cNvPr id="13" name="תמונה 12">
            <a:extLst>
              <a:ext uri="{FF2B5EF4-FFF2-40B4-BE49-F238E27FC236}">
                <a16:creationId xmlns:a16="http://schemas.microsoft.com/office/drawing/2014/main" id="{7684B405-83A8-42AF-9F6B-F8DF387F377E}"/>
              </a:ext>
            </a:extLst>
          </p:cNvPr>
          <p:cNvPicPr/>
          <p:nvPr/>
        </p:nvPicPr>
        <p:blipFill rotWithShape="1">
          <a:blip r:embed="rId3">
            <a:extLst>
              <a:ext uri="{28A0092B-C50C-407E-A947-70E740481C1C}">
                <a14:useLocalDpi xmlns:a14="http://schemas.microsoft.com/office/drawing/2010/main" val="0"/>
              </a:ext>
            </a:extLst>
          </a:blip>
          <a:srcRect t="1880" b="1880"/>
          <a:stretch/>
        </p:blipFill>
        <p:spPr bwMode="auto">
          <a:xfrm>
            <a:off x="-5848" y="1717804"/>
            <a:ext cx="5716166" cy="4125958"/>
          </a:xfrm>
          <a:prstGeom prst="rect">
            <a:avLst/>
          </a:prstGeom>
          <a:noFill/>
          <a:ln>
            <a:noFill/>
          </a:ln>
        </p:spPr>
      </p:pic>
      <p:sp>
        <p:nvSpPr>
          <p:cNvPr id="14" name="תיבת טקסט 13">
            <a:extLst>
              <a:ext uri="{FF2B5EF4-FFF2-40B4-BE49-F238E27FC236}">
                <a16:creationId xmlns:a16="http://schemas.microsoft.com/office/drawing/2014/main" id="{0ADDADC6-9536-4A66-B091-2629341C21F4}"/>
              </a:ext>
            </a:extLst>
          </p:cNvPr>
          <p:cNvSpPr txBox="1"/>
          <p:nvPr/>
        </p:nvSpPr>
        <p:spPr>
          <a:xfrm>
            <a:off x="-5848" y="5766703"/>
            <a:ext cx="5176879" cy="369332"/>
          </a:xfrm>
          <a:prstGeom prst="rect">
            <a:avLst/>
          </a:prstGeom>
          <a:noFill/>
        </p:spPr>
        <p:txBody>
          <a:bodyPr wrap="square" rtlCol="1">
            <a:spAutoFit/>
          </a:bodyPr>
          <a:lstStyle/>
          <a:p>
            <a:pPr algn="r" rtl="1"/>
            <a:r>
              <a:rPr lang="he-IL" b="1" dirty="0">
                <a:solidFill>
                  <a:srgbClr val="2F5496"/>
                </a:solidFill>
                <a:latin typeface="Calibri" panose="020F0502020204030204" pitchFamily="34" charset="0"/>
                <a:cs typeface="Arial" panose="020B0604020202020204" pitchFamily="34" charset="0"/>
              </a:rPr>
              <a:t>כוחות בצירים השונים כתלות בזמן</a:t>
            </a:r>
          </a:p>
        </p:txBody>
      </p:sp>
      <p:sp>
        <p:nvSpPr>
          <p:cNvPr id="5" name="תיבת טקסט 4">
            <a:extLst>
              <a:ext uri="{FF2B5EF4-FFF2-40B4-BE49-F238E27FC236}">
                <a16:creationId xmlns:a16="http://schemas.microsoft.com/office/drawing/2014/main" id="{C690B460-4496-4ED7-8150-DBF6B2001097}"/>
              </a:ext>
            </a:extLst>
          </p:cNvPr>
          <p:cNvSpPr txBox="1"/>
          <p:nvPr/>
        </p:nvSpPr>
        <p:spPr>
          <a:xfrm>
            <a:off x="4378377" y="6405295"/>
            <a:ext cx="7429255" cy="646331"/>
          </a:xfrm>
          <a:prstGeom prst="rect">
            <a:avLst/>
          </a:prstGeom>
          <a:noFill/>
        </p:spPr>
        <p:txBody>
          <a:bodyPr wrap="square" rtlCol="1">
            <a:spAutoFit/>
          </a:bodyPr>
          <a:lstStyle/>
          <a:p>
            <a:pPr algn="r" rtl="1"/>
            <a:r>
              <a:rPr lang="he-IL" sz="1800" dirty="0">
                <a:effectLst/>
                <a:latin typeface="Calibri" panose="020F0502020204030204" pitchFamily="34" charset="0"/>
                <a:ea typeface="Times New Roman" panose="02020603050405020304" pitchFamily="18" charset="0"/>
                <a:cs typeface="Arial" panose="020B0604020202020204" pitchFamily="34" charset="0"/>
              </a:rPr>
              <a:t>הכוח המקסימלי המתקבלת בציר </a:t>
            </a:r>
            <a:r>
              <a:rPr lang="en-US" sz="1800" dirty="0">
                <a:effectLst/>
                <a:latin typeface="Arial" panose="020B0604020202020204" pitchFamily="34" charset="0"/>
                <a:ea typeface="Times New Roman" panose="02020603050405020304" pitchFamily="18" charset="0"/>
                <a:cs typeface="Arial" panose="020B0604020202020204" pitchFamily="34" charset="0"/>
              </a:rPr>
              <a:t>Z</a:t>
            </a:r>
            <a:r>
              <a:rPr lang="he-IL" sz="1800" dirty="0">
                <a:effectLst/>
                <a:latin typeface="Calibri" panose="020F0502020204030204" pitchFamily="34" charset="0"/>
                <a:ea typeface="Times New Roman" panose="02020603050405020304" pitchFamily="18" charset="0"/>
                <a:cs typeface="Arial" panose="020B0604020202020204" pitchFamily="34" charset="0"/>
              </a:rPr>
              <a:t> במהלך התנועה הינו </a:t>
            </a:r>
            <a:r>
              <a:rPr lang="en-US" sz="1800" dirty="0">
                <a:effectLst/>
                <a:latin typeface="Arial" panose="020B0604020202020204" pitchFamily="34" charset="0"/>
                <a:ea typeface="Times New Roman" panose="02020603050405020304" pitchFamily="18" charset="0"/>
                <a:cs typeface="Arial" panose="020B0604020202020204" pitchFamily="34" charset="0"/>
              </a:rPr>
              <a:t>14.5 N</a:t>
            </a:r>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endParaRPr lang="he-IL" dirty="0"/>
          </a:p>
        </p:txBody>
      </p:sp>
    </p:spTree>
    <p:extLst>
      <p:ext uri="{BB962C8B-B14F-4D97-AF65-F5344CB8AC3E}">
        <p14:creationId xmlns:p14="http://schemas.microsoft.com/office/powerpoint/2010/main" val="271234983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4E2412-906D-4475-8EDB-754DBA9D0DF4}"/>
              </a:ext>
            </a:extLst>
          </p:cNvPr>
          <p:cNvSpPr>
            <a:spLocks noGrp="1"/>
          </p:cNvSpPr>
          <p:nvPr>
            <p:ph type="title"/>
          </p:nvPr>
        </p:nvSpPr>
        <p:spPr>
          <a:xfrm>
            <a:off x="913794" y="741515"/>
            <a:ext cx="10353761" cy="1633340"/>
          </a:xfrm>
        </p:spPr>
        <p:txBody>
          <a:bodyPr>
            <a:normAutofit/>
          </a:bodyPr>
          <a:lstStyle/>
          <a:p>
            <a:r>
              <a:rPr lang="he-IL" sz="4800">
                <a:solidFill>
                  <a:srgbClr val="FFFFFF"/>
                </a:solidFill>
              </a:rPr>
              <a:t>רקע</a:t>
            </a:r>
          </a:p>
        </p:txBody>
      </p:sp>
      <p:sp>
        <p:nvSpPr>
          <p:cNvPr id="3" name="מציין מיקום תוכן 2">
            <a:extLst>
              <a:ext uri="{FF2B5EF4-FFF2-40B4-BE49-F238E27FC236}">
                <a16:creationId xmlns:a16="http://schemas.microsoft.com/office/drawing/2014/main" id="{D7B6B97A-7446-49E7-99DF-9933584F467D}"/>
              </a:ext>
            </a:extLst>
          </p:cNvPr>
          <p:cNvSpPr>
            <a:spLocks noGrp="1"/>
          </p:cNvSpPr>
          <p:nvPr>
            <p:ph idx="1"/>
          </p:nvPr>
        </p:nvSpPr>
        <p:spPr>
          <a:xfrm>
            <a:off x="251460" y="2565918"/>
            <a:ext cx="11544299" cy="4292082"/>
          </a:xfrm>
          <a:effectLst/>
        </p:spPr>
        <p:txBody>
          <a:bodyPr anchor="ctr">
            <a:normAutofit/>
          </a:bodyPr>
          <a:lstStyle/>
          <a:p>
            <a:pPr algn="r" rtl="1">
              <a:spcBef>
                <a:spcPts val="500"/>
              </a:spcBef>
              <a:spcAft>
                <a:spcPts val="1000"/>
              </a:spcAft>
            </a:pPr>
            <a:r>
              <a:rPr lang="he-IL" sz="2400" dirty="0">
                <a:effectLst/>
                <a:latin typeface="Calibri" panose="020F0502020204030204" pitchFamily="34" charset="0"/>
                <a:ea typeface="Times New Roman" panose="02020603050405020304" pitchFamily="18" charset="0"/>
                <a:cs typeface="Arial" panose="020B0604020202020204" pitchFamily="34" charset="0"/>
              </a:rPr>
              <a:t>פרויקט זה נועד לסייע למתן מענה עבור צורך גובר בתעשייה לשילוב של רובוטים בתפקידים שכיום מבוצעים על ידי בני אדם בלבד, הוא חלק ממאגד "רובוטיקה בתעשייה" של רשות החדשנות ומבוצע במעבדת </a:t>
            </a:r>
            <a:r>
              <a:rPr lang="en-US" sz="2400" dirty="0">
                <a:effectLst/>
                <a:latin typeface="Arial" panose="020B0604020202020204" pitchFamily="34" charset="0"/>
                <a:ea typeface="Times New Roman" panose="02020603050405020304" pitchFamily="18" charset="0"/>
                <a:cs typeface="Arial" panose="020B0604020202020204" pitchFamily="34" charset="0"/>
              </a:rPr>
              <a:t>SMILE</a:t>
            </a:r>
            <a:r>
              <a:rPr lang="he-IL" sz="2400" dirty="0">
                <a:effectLst/>
                <a:latin typeface="Calibri" panose="020F0502020204030204" pitchFamily="34" charset="0"/>
                <a:ea typeface="Times New Roman" panose="02020603050405020304" pitchFamily="18" charset="0"/>
                <a:cs typeface="Arial" panose="020B0604020202020204" pitchFamily="34" charset="0"/>
              </a:rPr>
              <a:t> בטכניון.</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p>
            <a:pPr algn="r" rtl="1">
              <a:spcBef>
                <a:spcPts val="500"/>
              </a:spcBef>
              <a:spcAft>
                <a:spcPts val="1000"/>
              </a:spcAft>
            </a:pPr>
            <a:r>
              <a:rPr lang="he-IL" sz="2400" dirty="0">
                <a:effectLst/>
                <a:latin typeface="Calibri" panose="020F0502020204030204" pitchFamily="34" charset="0"/>
                <a:ea typeface="Times New Roman" panose="02020603050405020304" pitchFamily="18" charset="0"/>
                <a:cs typeface="Arial" panose="020B0604020202020204" pitchFamily="34" charset="0"/>
              </a:rPr>
              <a:t>אחד התפקדים הוא הרכבה של חלקים וגופים בהם יש להתאים פיני מיקום לתוך קדחים, האתגר בפתרון בעיה זו נובע מכך ששיטות הבקרה הקלאסיות (מיקום או כוח) אינן נותנות מענה שלם, לפיכך נבחן שימוש בשיטת בקרה שתופסת תאוצה בשנים האחרונות והיא בקרת עכבה (אימפדנס).</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46972082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9119" y="-213794"/>
            <a:ext cx="10353761" cy="1633340"/>
          </a:xfrm>
        </p:spPr>
        <p:txBody>
          <a:bodyPr>
            <a:normAutofit/>
          </a:bodyPr>
          <a:lstStyle/>
          <a:p>
            <a:pPr rtl="1"/>
            <a:r>
              <a:rPr lang="he-IL" sz="4800" dirty="0">
                <a:solidFill>
                  <a:srgbClr val="FFFFFF"/>
                </a:solidFill>
              </a:rPr>
              <a:t>תוצאות- גרפים</a:t>
            </a:r>
          </a:p>
        </p:txBody>
      </p:sp>
      <p:sp>
        <p:nvSpPr>
          <p:cNvPr id="4" name="תיבת טקסט 3">
            <a:extLst>
              <a:ext uri="{FF2B5EF4-FFF2-40B4-BE49-F238E27FC236}">
                <a16:creationId xmlns:a16="http://schemas.microsoft.com/office/drawing/2014/main" id="{1FEDED87-12B6-417B-AB5C-57AC2C794F3B}"/>
              </a:ext>
            </a:extLst>
          </p:cNvPr>
          <p:cNvSpPr txBox="1"/>
          <p:nvPr/>
        </p:nvSpPr>
        <p:spPr>
          <a:xfrm>
            <a:off x="6787064" y="2620163"/>
            <a:ext cx="5399088" cy="1405641"/>
          </a:xfrm>
          <a:prstGeom prst="rect">
            <a:avLst/>
          </a:prstGeom>
          <a:noFill/>
        </p:spPr>
        <p:txBody>
          <a:bodyPr wrap="square" rtlCol="1">
            <a:spAutoFit/>
          </a:bodyPr>
          <a:lstStyle/>
          <a:p>
            <a:pPr algn="r" rtl="1">
              <a:lnSpc>
                <a:spcPct val="115000"/>
              </a:lnSpc>
              <a:spcBef>
                <a:spcPts val="500"/>
              </a:spcBef>
              <a:spcAft>
                <a:spcPts val="1000"/>
              </a:spcAft>
            </a:pPr>
            <a:endParaRPr lang="en-US" dirty="0">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he-IL"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sp>
        <p:nvSpPr>
          <p:cNvPr id="9" name="תיבת טקסט 8">
            <a:extLst>
              <a:ext uri="{FF2B5EF4-FFF2-40B4-BE49-F238E27FC236}">
                <a16:creationId xmlns:a16="http://schemas.microsoft.com/office/drawing/2014/main" id="{887A1E8B-B42E-4748-95AD-47F75175F35F}"/>
              </a:ext>
            </a:extLst>
          </p:cNvPr>
          <p:cNvSpPr txBox="1"/>
          <p:nvPr/>
        </p:nvSpPr>
        <p:spPr>
          <a:xfrm>
            <a:off x="1844062" y="6117310"/>
            <a:ext cx="5931238" cy="369332"/>
          </a:xfrm>
          <a:prstGeom prst="rect">
            <a:avLst/>
          </a:prstGeom>
          <a:noFill/>
        </p:spPr>
        <p:txBody>
          <a:bodyPr wrap="square" rtlCol="1">
            <a:spAutoFit/>
          </a:bodyPr>
          <a:lstStyle/>
          <a:p>
            <a:pPr algn="r" rtl="1"/>
            <a:r>
              <a:rPr lang="he-IL" b="1" dirty="0">
                <a:solidFill>
                  <a:srgbClr val="2F5496"/>
                </a:solidFill>
                <a:latin typeface="Calibri" panose="020F0502020204030204" pitchFamily="34" charset="0"/>
                <a:cs typeface="Arial" panose="020B0604020202020204" pitchFamily="34" charset="0"/>
              </a:rPr>
              <a:t>תזוזת </a:t>
            </a:r>
            <a:r>
              <a:rPr lang="he-IL" b="1" dirty="0" err="1">
                <a:solidFill>
                  <a:srgbClr val="2F5496"/>
                </a:solidFill>
                <a:latin typeface="Calibri" panose="020F0502020204030204" pitchFamily="34" charset="0"/>
                <a:cs typeface="Arial" panose="020B0604020202020204" pitchFamily="34" charset="0"/>
              </a:rPr>
              <a:t>התפסנית</a:t>
            </a:r>
            <a:r>
              <a:rPr lang="he-IL" b="1" dirty="0">
                <a:solidFill>
                  <a:srgbClr val="2F5496"/>
                </a:solidFill>
                <a:latin typeface="Calibri" panose="020F0502020204030204" pitchFamily="34" charset="0"/>
                <a:cs typeface="Arial" panose="020B0604020202020204" pitchFamily="34" charset="0"/>
              </a:rPr>
              <a:t> כתלות בזמן</a:t>
            </a:r>
          </a:p>
        </p:txBody>
      </p:sp>
      <p:pic>
        <p:nvPicPr>
          <p:cNvPr id="15" name="תמונה 14">
            <a:extLst>
              <a:ext uri="{FF2B5EF4-FFF2-40B4-BE49-F238E27FC236}">
                <a16:creationId xmlns:a16="http://schemas.microsoft.com/office/drawing/2014/main" id="{9C00282C-9C3F-436C-9ECB-1BBF151AC2A0}"/>
              </a:ext>
            </a:extLst>
          </p:cNvPr>
          <p:cNvPicPr/>
          <p:nvPr/>
        </p:nvPicPr>
        <p:blipFill rotWithShape="1">
          <a:blip r:embed="rId2" cstate="print">
            <a:extLst>
              <a:ext uri="{28A0092B-C50C-407E-A947-70E740481C1C}">
                <a14:useLocalDpi xmlns:a14="http://schemas.microsoft.com/office/drawing/2010/main" val="0"/>
              </a:ext>
            </a:extLst>
          </a:blip>
          <a:srcRect l="5625" r="7539"/>
          <a:stretch/>
        </p:blipFill>
        <p:spPr bwMode="auto">
          <a:xfrm>
            <a:off x="220980" y="1436809"/>
            <a:ext cx="11750040" cy="4524053"/>
          </a:xfrm>
          <a:prstGeom prst="rect">
            <a:avLst/>
          </a:prstGeom>
          <a:noFill/>
          <a:ln>
            <a:noFill/>
          </a:ln>
        </p:spPr>
      </p:pic>
    </p:spTree>
    <p:extLst>
      <p:ext uri="{BB962C8B-B14F-4D97-AF65-F5344CB8AC3E}">
        <p14:creationId xmlns:p14="http://schemas.microsoft.com/office/powerpoint/2010/main" val="396162169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571501" y="278616"/>
            <a:ext cx="15067640" cy="1633340"/>
          </a:xfrm>
        </p:spPr>
        <p:txBody>
          <a:bodyPr>
            <a:normAutofit/>
          </a:bodyPr>
          <a:lstStyle/>
          <a:p>
            <a:pPr rtl="1"/>
            <a:r>
              <a:rPr lang="he-IL" sz="4800" dirty="0">
                <a:solidFill>
                  <a:srgbClr val="FFFFFF"/>
                </a:solidFill>
              </a:rPr>
              <a:t>תוצאות – </a:t>
            </a:r>
            <a:br>
              <a:rPr lang="he-IL" sz="4800" dirty="0">
                <a:solidFill>
                  <a:srgbClr val="FFFFFF"/>
                </a:solidFill>
              </a:rPr>
            </a:br>
            <a:r>
              <a:rPr lang="he-IL" sz="4800" dirty="0">
                <a:solidFill>
                  <a:srgbClr val="FFFFFF"/>
                </a:solidFill>
              </a:rPr>
              <a:t>תנועה מרחבית</a:t>
            </a:r>
          </a:p>
        </p:txBody>
      </p:sp>
      <p:sp>
        <p:nvSpPr>
          <p:cNvPr id="4" name="תיבת טקסט 3">
            <a:extLst>
              <a:ext uri="{FF2B5EF4-FFF2-40B4-BE49-F238E27FC236}">
                <a16:creationId xmlns:a16="http://schemas.microsoft.com/office/drawing/2014/main" id="{1FEDED87-12B6-417B-AB5C-57AC2C794F3B}"/>
              </a:ext>
            </a:extLst>
          </p:cNvPr>
          <p:cNvSpPr txBox="1"/>
          <p:nvPr/>
        </p:nvSpPr>
        <p:spPr>
          <a:xfrm>
            <a:off x="6787064" y="2620163"/>
            <a:ext cx="5399088" cy="1405641"/>
          </a:xfrm>
          <a:prstGeom prst="rect">
            <a:avLst/>
          </a:prstGeom>
          <a:noFill/>
        </p:spPr>
        <p:txBody>
          <a:bodyPr wrap="square" rtlCol="1">
            <a:spAutoFit/>
          </a:bodyPr>
          <a:lstStyle/>
          <a:p>
            <a:pPr algn="r" rtl="1">
              <a:lnSpc>
                <a:spcPct val="115000"/>
              </a:lnSpc>
              <a:spcBef>
                <a:spcPts val="500"/>
              </a:spcBef>
              <a:spcAft>
                <a:spcPts val="1000"/>
              </a:spcAft>
            </a:pPr>
            <a:endParaRPr lang="en-US" dirty="0">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he-IL"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grpSp>
        <p:nvGrpSpPr>
          <p:cNvPr id="11" name="קבוצה 10">
            <a:extLst>
              <a:ext uri="{FF2B5EF4-FFF2-40B4-BE49-F238E27FC236}">
                <a16:creationId xmlns:a16="http://schemas.microsoft.com/office/drawing/2014/main" id="{575D8E04-C9B6-4BCB-B176-42C3A54FDCE1}"/>
              </a:ext>
            </a:extLst>
          </p:cNvPr>
          <p:cNvGrpSpPr/>
          <p:nvPr/>
        </p:nvGrpSpPr>
        <p:grpSpPr>
          <a:xfrm>
            <a:off x="30" y="4120"/>
            <a:ext cx="12074898" cy="6806839"/>
            <a:chOff x="-146693" y="-147494"/>
            <a:chExt cx="7096713" cy="3989764"/>
          </a:xfrm>
        </p:grpSpPr>
        <p:grpSp>
          <p:nvGrpSpPr>
            <p:cNvPr id="12" name="קבוצה 11">
              <a:extLst>
                <a:ext uri="{FF2B5EF4-FFF2-40B4-BE49-F238E27FC236}">
                  <a16:creationId xmlns:a16="http://schemas.microsoft.com/office/drawing/2014/main" id="{074AAAF4-347B-42D5-B3B0-383DFE714A4F}"/>
                </a:ext>
              </a:extLst>
            </p:cNvPr>
            <p:cNvGrpSpPr/>
            <p:nvPr/>
          </p:nvGrpSpPr>
          <p:grpSpPr>
            <a:xfrm>
              <a:off x="-146693" y="-147494"/>
              <a:ext cx="7096713" cy="3989764"/>
              <a:chOff x="-252143" y="-147505"/>
              <a:chExt cx="7097503" cy="3990064"/>
            </a:xfrm>
          </p:grpSpPr>
          <p:pic>
            <p:nvPicPr>
              <p:cNvPr id="14" name="תמונה 13">
                <a:extLst>
                  <a:ext uri="{FF2B5EF4-FFF2-40B4-BE49-F238E27FC236}">
                    <a16:creationId xmlns:a16="http://schemas.microsoft.com/office/drawing/2014/main" id="{27398C25-D43A-4CD8-A478-67FE66090584}"/>
                  </a:ext>
                </a:extLst>
              </p:cNvPr>
              <p:cNvPicPr>
                <a:picLocks noChangeAspect="1"/>
              </p:cNvPicPr>
              <p:nvPr/>
            </p:nvPicPr>
            <p:blipFill rotWithShape="1">
              <a:blip r:embed="rId2">
                <a:extLst>
                  <a:ext uri="{28A0092B-C50C-407E-A947-70E740481C1C}">
                    <a14:useLocalDpi xmlns:a14="http://schemas.microsoft.com/office/drawing/2010/main" val="0"/>
                  </a:ext>
                </a:extLst>
              </a:blip>
              <a:srcRect l="15392" t="20465" r="4038" b="8339"/>
              <a:stretch/>
            </p:blipFill>
            <p:spPr bwMode="auto">
              <a:xfrm>
                <a:off x="-252143" y="-147505"/>
                <a:ext cx="3173526" cy="2102718"/>
              </a:xfrm>
              <a:prstGeom prst="rect">
                <a:avLst/>
              </a:prstGeom>
              <a:noFill/>
              <a:ln>
                <a:noFill/>
              </a:ln>
              <a:extLst>
                <a:ext uri="{53640926-AAD7-44D8-BBD7-CCE9431645EC}">
                  <a14:shadowObscured xmlns:a14="http://schemas.microsoft.com/office/drawing/2010/main"/>
                </a:ext>
              </a:extLst>
            </p:spPr>
          </p:pic>
          <p:pic>
            <p:nvPicPr>
              <p:cNvPr id="16" name="תמונה 15">
                <a:extLst>
                  <a:ext uri="{FF2B5EF4-FFF2-40B4-BE49-F238E27FC236}">
                    <a16:creationId xmlns:a16="http://schemas.microsoft.com/office/drawing/2014/main" id="{E8983C15-4A13-42E4-870A-68C1FB14E3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1383135" y="1897755"/>
                <a:ext cx="5462225" cy="1944804"/>
              </a:xfrm>
              <a:prstGeom prst="rect">
                <a:avLst/>
              </a:prstGeom>
              <a:noFill/>
              <a:ln>
                <a:noFill/>
              </a:ln>
            </p:spPr>
          </p:pic>
        </p:grpSp>
        <p:sp>
          <p:nvSpPr>
            <p:cNvPr id="13" name="תיבת טקסט 5149">
              <a:extLst>
                <a:ext uri="{FF2B5EF4-FFF2-40B4-BE49-F238E27FC236}">
                  <a16:creationId xmlns:a16="http://schemas.microsoft.com/office/drawing/2014/main" id="{DD18B826-8D83-4AA1-8242-8A0310B73480}"/>
                </a:ext>
              </a:extLst>
            </p:cNvPr>
            <p:cNvSpPr txBox="1"/>
            <p:nvPr/>
          </p:nvSpPr>
          <p:spPr>
            <a:xfrm>
              <a:off x="4134100" y="1456301"/>
              <a:ext cx="2589402" cy="174687"/>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algn="ctr" rtl="1">
                <a:lnSpc>
                  <a:spcPct val="115000"/>
                </a:lnSpc>
                <a:spcBef>
                  <a:spcPts val="500"/>
                </a:spcBef>
                <a:spcAft>
                  <a:spcPts val="1000"/>
                </a:spcAft>
              </a:pPr>
              <a:r>
                <a:rPr lang="he-IL"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rPr>
                <a:t>מיקום הגליל במרחב</a:t>
              </a:r>
              <a:endParaRPr lang="en-US"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endParaRPr>
            </a:p>
          </p:txBody>
        </p:sp>
      </p:grpSp>
    </p:spTree>
    <p:extLst>
      <p:ext uri="{BB962C8B-B14F-4D97-AF65-F5344CB8AC3E}">
        <p14:creationId xmlns:p14="http://schemas.microsoft.com/office/powerpoint/2010/main" val="176695703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571501" y="278616"/>
            <a:ext cx="15067640" cy="1633340"/>
          </a:xfrm>
        </p:spPr>
        <p:txBody>
          <a:bodyPr>
            <a:normAutofit/>
          </a:bodyPr>
          <a:lstStyle/>
          <a:p>
            <a:pPr rtl="1"/>
            <a:r>
              <a:rPr lang="he-IL" sz="4800" dirty="0">
                <a:solidFill>
                  <a:srgbClr val="FFFFFF"/>
                </a:solidFill>
              </a:rPr>
              <a:t>השוואה</a:t>
            </a:r>
          </a:p>
        </p:txBody>
      </p:sp>
      <p:sp>
        <p:nvSpPr>
          <p:cNvPr id="4" name="תיבת טקסט 3">
            <a:extLst>
              <a:ext uri="{FF2B5EF4-FFF2-40B4-BE49-F238E27FC236}">
                <a16:creationId xmlns:a16="http://schemas.microsoft.com/office/drawing/2014/main" id="{1FEDED87-12B6-417B-AB5C-57AC2C794F3B}"/>
              </a:ext>
            </a:extLst>
          </p:cNvPr>
          <p:cNvSpPr txBox="1"/>
          <p:nvPr/>
        </p:nvSpPr>
        <p:spPr>
          <a:xfrm>
            <a:off x="6787064" y="2620163"/>
            <a:ext cx="5399088" cy="1405641"/>
          </a:xfrm>
          <a:prstGeom prst="rect">
            <a:avLst/>
          </a:prstGeom>
          <a:noFill/>
        </p:spPr>
        <p:txBody>
          <a:bodyPr wrap="square" rtlCol="1">
            <a:spAutoFit/>
          </a:bodyPr>
          <a:lstStyle/>
          <a:p>
            <a:pPr algn="r" rtl="1">
              <a:lnSpc>
                <a:spcPct val="115000"/>
              </a:lnSpc>
              <a:spcBef>
                <a:spcPts val="500"/>
              </a:spcBef>
              <a:spcAft>
                <a:spcPts val="1000"/>
              </a:spcAft>
            </a:pPr>
            <a:endParaRPr lang="en-US" dirty="0">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en-US" sz="1800">
              <a:effectLst/>
              <a:latin typeface="Calibri" panose="020F0502020204030204" pitchFamily="34" charset="0"/>
              <a:ea typeface="Times New Roman" panose="02020603050405020304" pitchFamily="18" charset="0"/>
              <a:cs typeface="Arial" panose="020B0604020202020204" pitchFamily="34" charset="0"/>
            </a:endParaRPr>
          </a:p>
          <a:p>
            <a:pPr algn="r" rtl="1">
              <a:lnSpc>
                <a:spcPct val="115000"/>
              </a:lnSpc>
              <a:spcBef>
                <a:spcPts val="500"/>
              </a:spcBef>
              <a:spcAft>
                <a:spcPts val="1000"/>
              </a:spcAft>
            </a:pPr>
            <a:endParaRPr lang="he-IL"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grpSp>
        <p:nvGrpSpPr>
          <p:cNvPr id="15" name="קבוצה 14">
            <a:extLst>
              <a:ext uri="{FF2B5EF4-FFF2-40B4-BE49-F238E27FC236}">
                <a16:creationId xmlns:a16="http://schemas.microsoft.com/office/drawing/2014/main" id="{8B4DDB3B-414E-46DD-A458-5B4933A0FB9A}"/>
              </a:ext>
            </a:extLst>
          </p:cNvPr>
          <p:cNvGrpSpPr/>
          <p:nvPr/>
        </p:nvGrpSpPr>
        <p:grpSpPr>
          <a:xfrm>
            <a:off x="288675" y="1911956"/>
            <a:ext cx="11614650" cy="4969748"/>
            <a:chOff x="0" y="162696"/>
            <a:chExt cx="5268278" cy="1901811"/>
          </a:xfrm>
        </p:grpSpPr>
        <p:sp>
          <p:nvSpPr>
            <p:cNvPr id="17" name="תיבת טקסט 5155">
              <a:extLst>
                <a:ext uri="{FF2B5EF4-FFF2-40B4-BE49-F238E27FC236}">
                  <a16:creationId xmlns:a16="http://schemas.microsoft.com/office/drawing/2014/main" id="{BCEF9800-E19A-42F7-8E7C-DAAD61163804}"/>
                </a:ext>
              </a:extLst>
            </p:cNvPr>
            <p:cNvSpPr txBox="1"/>
            <p:nvPr/>
          </p:nvSpPr>
          <p:spPr>
            <a:xfrm>
              <a:off x="870997" y="1851782"/>
              <a:ext cx="1358900" cy="212725"/>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algn="r" rtl="1">
                <a:lnSpc>
                  <a:spcPct val="115000"/>
                </a:lnSpc>
                <a:spcBef>
                  <a:spcPts val="500"/>
                </a:spcBef>
                <a:spcAft>
                  <a:spcPts val="1000"/>
                </a:spcAft>
              </a:pPr>
              <a:r>
                <a:rPr lang="he-IL" sz="1400"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rPr>
                <a:t> בקרת אימפדנס</a:t>
              </a:r>
              <a:endParaRPr lang="en-US" sz="1400"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18" name="קבוצה 17">
              <a:extLst>
                <a:ext uri="{FF2B5EF4-FFF2-40B4-BE49-F238E27FC236}">
                  <a16:creationId xmlns:a16="http://schemas.microsoft.com/office/drawing/2014/main" id="{E78B5229-FA07-4E49-803B-21E9AD2F77F2}"/>
                </a:ext>
              </a:extLst>
            </p:cNvPr>
            <p:cNvGrpSpPr/>
            <p:nvPr/>
          </p:nvGrpSpPr>
          <p:grpSpPr>
            <a:xfrm>
              <a:off x="0" y="162696"/>
              <a:ext cx="5268278" cy="1861642"/>
              <a:chOff x="0" y="162696"/>
              <a:chExt cx="5268278" cy="1861642"/>
            </a:xfrm>
          </p:grpSpPr>
          <p:sp>
            <p:nvSpPr>
              <p:cNvPr id="19" name="תיבת טקסט 5156">
                <a:extLst>
                  <a:ext uri="{FF2B5EF4-FFF2-40B4-BE49-F238E27FC236}">
                    <a16:creationId xmlns:a16="http://schemas.microsoft.com/office/drawing/2014/main" id="{8226D806-A9FB-43E5-9B06-83582E07EAC0}"/>
                  </a:ext>
                </a:extLst>
              </p:cNvPr>
              <p:cNvSpPr txBox="1"/>
              <p:nvPr/>
            </p:nvSpPr>
            <p:spPr>
              <a:xfrm>
                <a:off x="3231833" y="1822408"/>
                <a:ext cx="1466850" cy="201930"/>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algn="r" rtl="1">
                  <a:lnSpc>
                    <a:spcPct val="115000"/>
                  </a:lnSpc>
                  <a:spcBef>
                    <a:spcPts val="500"/>
                  </a:spcBef>
                  <a:spcAft>
                    <a:spcPts val="1000"/>
                  </a:spcAft>
                </a:pPr>
                <a:r>
                  <a:rPr lang="he-IL" sz="1600"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rPr>
                  <a:t>בקרת </a:t>
                </a:r>
                <a:r>
                  <a:rPr lang="en-US" sz="1600" b="1" dirty="0">
                    <a:solidFill>
                      <a:srgbClr val="2F5496"/>
                    </a:solidFill>
                    <a:effectLst/>
                    <a:latin typeface="Calibri" panose="020F0502020204030204" pitchFamily="34" charset="0"/>
                    <a:ea typeface="Times New Roman" panose="02020603050405020304" pitchFamily="18" charset="0"/>
                    <a:cs typeface="Arial" panose="020B0604020202020204" pitchFamily="34" charset="0"/>
                  </a:rPr>
                  <a:t>PID</a:t>
                </a:r>
              </a:p>
            </p:txBody>
          </p:sp>
          <p:pic>
            <p:nvPicPr>
              <p:cNvPr id="20" name="תמונה 19">
                <a:extLst>
                  <a:ext uri="{FF2B5EF4-FFF2-40B4-BE49-F238E27FC236}">
                    <a16:creationId xmlns:a16="http://schemas.microsoft.com/office/drawing/2014/main" id="{F6991F05-F65C-429C-B6C4-AAD643F887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2662238" y="186492"/>
                <a:ext cx="2606040" cy="1581545"/>
              </a:xfrm>
              <a:prstGeom prst="rect">
                <a:avLst/>
              </a:prstGeom>
              <a:noFill/>
              <a:ln>
                <a:noFill/>
              </a:ln>
            </p:spPr>
          </p:pic>
          <p:pic>
            <p:nvPicPr>
              <p:cNvPr id="21" name="תמונה 20">
                <a:extLst>
                  <a:ext uri="{FF2B5EF4-FFF2-40B4-BE49-F238E27FC236}">
                    <a16:creationId xmlns:a16="http://schemas.microsoft.com/office/drawing/2014/main" id="{D941774C-FA7C-4B57-83BC-3CBA517D24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0" y="162696"/>
                <a:ext cx="2613660" cy="1644377"/>
              </a:xfrm>
              <a:prstGeom prst="rect">
                <a:avLst/>
              </a:prstGeom>
              <a:noFill/>
              <a:ln>
                <a:noFill/>
              </a:ln>
            </p:spPr>
          </p:pic>
        </p:grpSp>
      </p:grpSp>
    </p:spTree>
    <p:extLst>
      <p:ext uri="{BB962C8B-B14F-4D97-AF65-F5344CB8AC3E}">
        <p14:creationId xmlns:p14="http://schemas.microsoft.com/office/powerpoint/2010/main" val="272132830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1437820" y="-246227"/>
            <a:ext cx="15067640" cy="1633340"/>
          </a:xfrm>
        </p:spPr>
        <p:txBody>
          <a:bodyPr>
            <a:normAutofit/>
          </a:bodyPr>
          <a:lstStyle/>
          <a:p>
            <a:pPr rtl="1"/>
            <a:r>
              <a:rPr lang="he-IL" sz="4800" dirty="0">
                <a:solidFill>
                  <a:srgbClr val="FFFFFF"/>
                </a:solidFill>
              </a:rPr>
              <a:t>השוואה בין הכוחות המתפתחים בתנועה</a:t>
            </a:r>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14" name="תמונה 13">
            <a:extLst>
              <a:ext uri="{FF2B5EF4-FFF2-40B4-BE49-F238E27FC236}">
                <a16:creationId xmlns:a16="http://schemas.microsoft.com/office/drawing/2014/main" id="{B86EBAF0-9791-4E46-B7B5-2636C2B61152}"/>
              </a:ext>
            </a:extLst>
          </p:cNvPr>
          <p:cNvPicPr/>
          <p:nvPr/>
        </p:nvPicPr>
        <p:blipFill rotWithShape="1">
          <a:blip r:embed="rId2">
            <a:extLst>
              <a:ext uri="{28A0092B-C50C-407E-A947-70E740481C1C}">
                <a14:useLocalDpi xmlns:a14="http://schemas.microsoft.com/office/drawing/2010/main" val="0"/>
              </a:ext>
            </a:extLst>
          </a:blip>
          <a:srcRect l="4366" t="7722" r="7493"/>
          <a:stretch/>
        </p:blipFill>
        <p:spPr bwMode="auto">
          <a:xfrm>
            <a:off x="1005840" y="1234440"/>
            <a:ext cx="9938252" cy="55604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97944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1597840" y="239022"/>
            <a:ext cx="15067640" cy="1633340"/>
          </a:xfrm>
        </p:spPr>
        <p:txBody>
          <a:bodyPr>
            <a:normAutofit/>
          </a:bodyPr>
          <a:lstStyle/>
          <a:p>
            <a:pPr rtl="1"/>
            <a:r>
              <a:rPr lang="he-IL" sz="4800" dirty="0">
                <a:solidFill>
                  <a:srgbClr val="FFFFFF"/>
                </a:solidFill>
              </a:rPr>
              <a:t>מסקנות</a:t>
            </a:r>
          </a:p>
        </p:txBody>
      </p:sp>
      <p:sp>
        <p:nvSpPr>
          <p:cNvPr id="3" name="Rectangle 2">
            <a:extLst>
              <a:ext uri="{FF2B5EF4-FFF2-40B4-BE49-F238E27FC236}">
                <a16:creationId xmlns:a16="http://schemas.microsoft.com/office/drawing/2014/main" id="{C1519D41-614B-4C95-A9B7-BD6ACF6852DD}"/>
              </a:ext>
            </a:extLst>
          </p:cNvPr>
          <p:cNvSpPr>
            <a:spLocks noChangeArrowheads="1"/>
          </p:cNvSpPr>
          <p:nvPr/>
        </p:nvSpPr>
        <p:spPr bwMode="auto">
          <a:xfrm>
            <a:off x="10944092" y="3307432"/>
            <a:ext cx="11335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sp>
        <p:nvSpPr>
          <p:cNvPr id="7" name="Rectangle 3">
            <a:extLst>
              <a:ext uri="{FF2B5EF4-FFF2-40B4-BE49-F238E27FC236}">
                <a16:creationId xmlns:a16="http://schemas.microsoft.com/office/drawing/2014/main" id="{6BF53254-4007-4310-A29D-56F3DC0CA930}"/>
              </a:ext>
            </a:extLst>
          </p:cNvPr>
          <p:cNvSpPr>
            <a:spLocks noChangeArrowheads="1"/>
          </p:cNvSpPr>
          <p:nvPr/>
        </p:nvSpPr>
        <p:spPr bwMode="auto">
          <a:xfrm>
            <a:off x="10944092" y="3337768"/>
            <a:ext cx="113351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he-IL" sz="1100" b="0" i="0" u="none" strike="noStrike" cap="none" normalizeH="0" baseline="0">
                <a:ln>
                  <a:noFill/>
                </a:ln>
                <a:solidFill>
                  <a:schemeClr val="tx1"/>
                </a:solidFill>
                <a:effectLst/>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sp>
        <p:nvSpPr>
          <p:cNvPr id="4" name="תיבת טקסט 3">
            <a:extLst>
              <a:ext uri="{FF2B5EF4-FFF2-40B4-BE49-F238E27FC236}">
                <a16:creationId xmlns:a16="http://schemas.microsoft.com/office/drawing/2014/main" id="{E66D3166-75EA-4100-B364-AB4309775D9B}"/>
              </a:ext>
            </a:extLst>
          </p:cNvPr>
          <p:cNvSpPr txBox="1"/>
          <p:nvPr/>
        </p:nvSpPr>
        <p:spPr>
          <a:xfrm>
            <a:off x="461564" y="2833326"/>
            <a:ext cx="11182713" cy="3785652"/>
          </a:xfrm>
          <a:prstGeom prst="rect">
            <a:avLst/>
          </a:prstGeom>
          <a:noFill/>
        </p:spPr>
        <p:txBody>
          <a:bodyPr wrap="square" rtlCol="1">
            <a:spAutoFit/>
          </a:bodyPr>
          <a:lstStyle/>
          <a:p>
            <a:pPr algn="r" rtl="1"/>
            <a:r>
              <a:rPr lang="he-IL" sz="2400" dirty="0"/>
              <a:t>תוצאות הניסוי מראות כי אכן בקרת האימפדנס משפרת את ביצועי המשימה ביחס ל</a:t>
            </a:r>
            <a:r>
              <a:rPr lang="en-US" sz="2400" dirty="0"/>
              <a:t>PID </a:t>
            </a:r>
            <a:r>
              <a:rPr lang="he-IL" sz="2400" dirty="0"/>
              <a:t> ומאפשרת תנועה חלקה ופחות אגרסיבית תוך ביצוע פשרה בין הכוח למיקום.</a:t>
            </a:r>
          </a:p>
          <a:p>
            <a:pPr algn="r" rtl="1"/>
            <a:endParaRPr lang="he-IL" sz="2400" dirty="0"/>
          </a:p>
          <a:p>
            <a:pPr algn="r" rtl="1"/>
            <a:r>
              <a:rPr lang="he-IL" sz="2400" dirty="0"/>
              <a:t>ניתן ללמוד גם כי החיפוש הספירלי אכן משפר את נתוני ההצלחה ומגדיל את טווח של השגיאות עבורם המשימה תצליח.</a:t>
            </a:r>
          </a:p>
          <a:p>
            <a:pPr algn="r" rtl="1"/>
            <a:endParaRPr lang="he-IL" sz="2400" dirty="0"/>
          </a:p>
          <a:p>
            <a:pPr algn="r" rtl="1"/>
            <a:r>
              <a:rPr lang="he-IL" sz="2400" dirty="0"/>
              <a:t>מתהליך חיפוש הפרמטרים האופטימליים להגדרת החיפוש הספירלי למדנו כי יש תחומים של הפרמטרים אשר עבורם המשימה לא תצליח ולכן צריך לבחור בקפידה את הפרמטרים. </a:t>
            </a:r>
          </a:p>
          <a:p>
            <a:pPr algn="r" rtl="1"/>
            <a:endParaRPr lang="he-IL" sz="2400" dirty="0"/>
          </a:p>
          <a:p>
            <a:pPr algn="r" rtl="1"/>
            <a:endParaRPr lang="he-IL" sz="2400" dirty="0"/>
          </a:p>
        </p:txBody>
      </p:sp>
    </p:spTree>
    <p:extLst>
      <p:ext uri="{BB962C8B-B14F-4D97-AF65-F5344CB8AC3E}">
        <p14:creationId xmlns:p14="http://schemas.microsoft.com/office/powerpoint/2010/main" val="9069279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3794" y="741515"/>
            <a:ext cx="10353761" cy="1633340"/>
          </a:xfrm>
        </p:spPr>
        <p:txBody>
          <a:bodyPr>
            <a:normAutofit/>
          </a:bodyPr>
          <a:lstStyle/>
          <a:p>
            <a:r>
              <a:rPr lang="he-IL" sz="4800">
                <a:solidFill>
                  <a:srgbClr val="FFFFFF"/>
                </a:solidFill>
              </a:rPr>
              <a:t>שלבי הפרויקט</a:t>
            </a:r>
          </a:p>
        </p:txBody>
      </p:sp>
      <p:sp>
        <p:nvSpPr>
          <p:cNvPr id="3" name="מציין מיקום תוכן 2">
            <a:extLst>
              <a:ext uri="{FF2B5EF4-FFF2-40B4-BE49-F238E27FC236}">
                <a16:creationId xmlns:a16="http://schemas.microsoft.com/office/drawing/2014/main" id="{1BD1A055-A9D5-4D96-A2ED-1B4E6B461479}"/>
              </a:ext>
            </a:extLst>
          </p:cNvPr>
          <p:cNvSpPr>
            <a:spLocks noGrp="1"/>
          </p:cNvSpPr>
          <p:nvPr>
            <p:ph idx="1"/>
          </p:nvPr>
        </p:nvSpPr>
        <p:spPr>
          <a:xfrm>
            <a:off x="320040" y="3070927"/>
            <a:ext cx="10947517" cy="3045558"/>
          </a:xfrm>
          <a:effectLst/>
        </p:spPr>
        <p:txBody>
          <a:bodyPr anchor="ctr">
            <a:normAutofit/>
          </a:bodyPr>
          <a:lstStyle/>
          <a:p>
            <a:pPr marL="342900" lvl="0" indent="-342900" algn="r" rtl="1">
              <a:spcBef>
                <a:spcPts val="500"/>
              </a:spcBef>
              <a:buFont typeface="+mj-lt"/>
              <a:buAutoNum type="arabicPeriod"/>
            </a:pPr>
            <a:r>
              <a:rPr lang="he-IL" sz="2400" dirty="0">
                <a:effectLst/>
                <a:latin typeface="Calibri" panose="020F0502020204030204" pitchFamily="34" charset="0"/>
                <a:ea typeface="Times New Roman" panose="02020603050405020304" pitchFamily="18" charset="0"/>
                <a:cs typeface="Arial" panose="020B0604020202020204" pitchFamily="34" charset="0"/>
              </a:rPr>
              <a:t>יצירת סימולציה של </a:t>
            </a:r>
            <a:r>
              <a:rPr lang="en-US" sz="2400" dirty="0">
                <a:effectLst/>
                <a:latin typeface="Arial" panose="020B0604020202020204" pitchFamily="34" charset="0"/>
                <a:ea typeface="Times New Roman" panose="02020603050405020304" pitchFamily="18" charset="0"/>
                <a:cs typeface="Arial" panose="020B0604020202020204" pitchFamily="34" charset="0"/>
              </a:rPr>
              <a:t>Peg-in-Hole</a:t>
            </a:r>
            <a:r>
              <a:rPr lang="he-IL" sz="2400" dirty="0">
                <a:effectLst/>
                <a:latin typeface="Calibri" panose="020F0502020204030204" pitchFamily="34" charset="0"/>
                <a:ea typeface="Times New Roman" panose="02020603050405020304" pitchFamily="18" charset="0"/>
                <a:cs typeface="Arial" panose="020B0604020202020204" pitchFamily="34" charset="0"/>
              </a:rPr>
              <a:t>.</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r" rtl="1">
              <a:buFont typeface="+mj-lt"/>
              <a:buAutoNum type="arabicPeriod"/>
            </a:pPr>
            <a:r>
              <a:rPr lang="he-IL" sz="2400" dirty="0">
                <a:effectLst/>
                <a:latin typeface="Calibri" panose="020F0502020204030204" pitchFamily="34" charset="0"/>
                <a:ea typeface="Times New Roman" panose="02020603050405020304" pitchFamily="18" charset="0"/>
                <a:cs typeface="Arial" panose="020B0604020202020204" pitchFamily="34" charset="0"/>
              </a:rPr>
              <a:t>ביצוע </a:t>
            </a:r>
            <a:r>
              <a:rPr lang="en-US" sz="2400" dirty="0">
                <a:effectLst/>
                <a:latin typeface="Arial" panose="020B0604020202020204" pitchFamily="34" charset="0"/>
                <a:ea typeface="Times New Roman" panose="02020603050405020304" pitchFamily="18" charset="0"/>
                <a:cs typeface="Arial" panose="020B0604020202020204" pitchFamily="34" charset="0"/>
              </a:rPr>
              <a:t>Peg-in-Hole</a:t>
            </a:r>
            <a:r>
              <a:rPr lang="he-IL" sz="2400" dirty="0">
                <a:effectLst/>
                <a:latin typeface="Calibri" panose="020F0502020204030204" pitchFamily="34" charset="0"/>
                <a:ea typeface="Times New Roman" panose="02020603050405020304" pitchFamily="18" charset="0"/>
                <a:cs typeface="Arial" panose="020B0604020202020204" pitchFamily="34" charset="0"/>
              </a:rPr>
              <a:t> ע"י זרוע רובוטית תוך שימוש בבקרת אימפדנס בתנאים אידיאליים.</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r" rtl="1">
              <a:spcAft>
                <a:spcPts val="1000"/>
              </a:spcAft>
              <a:buFont typeface="+mj-lt"/>
              <a:buAutoNum type="arabicPeriod"/>
            </a:pPr>
            <a:r>
              <a:rPr lang="he-IL" sz="2400" dirty="0">
                <a:effectLst/>
                <a:latin typeface="Calibri" panose="020F0502020204030204" pitchFamily="34" charset="0"/>
                <a:ea typeface="Times New Roman" panose="02020603050405020304" pitchFamily="18" charset="0"/>
                <a:cs typeface="Arial" panose="020B0604020202020204" pitchFamily="34" charset="0"/>
              </a:rPr>
              <a:t>ביצוע שיפור הביצועים ע"י חיפוש ספירלי</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a:p>
            <a:endParaRPr lang="he-IL" dirty="0"/>
          </a:p>
        </p:txBody>
      </p:sp>
    </p:spTree>
    <p:extLst>
      <p:ext uri="{BB962C8B-B14F-4D97-AF65-F5344CB8AC3E}">
        <p14:creationId xmlns:p14="http://schemas.microsoft.com/office/powerpoint/2010/main" val="150212645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כותרת 1">
            <a:extLst>
              <a:ext uri="{FF2B5EF4-FFF2-40B4-BE49-F238E27FC236}">
                <a16:creationId xmlns:a16="http://schemas.microsoft.com/office/drawing/2014/main" id="{DBB0846E-5BDB-4E97-A6AF-EED193139C83}"/>
              </a:ext>
            </a:extLst>
          </p:cNvPr>
          <p:cNvSpPr txBox="1">
            <a:spLocks/>
          </p:cNvSpPr>
          <p:nvPr/>
        </p:nvSpPr>
        <p:spPr>
          <a:xfrm>
            <a:off x="893057" y="194768"/>
            <a:ext cx="10353761" cy="163334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rtl="1"/>
            <a:r>
              <a:rPr lang="he-IL" sz="4800" dirty="0">
                <a:solidFill>
                  <a:srgbClr val="FFFFFF"/>
                </a:solidFill>
              </a:rPr>
              <a:t>סימולציות </a:t>
            </a:r>
            <a:r>
              <a:rPr lang="en-US" sz="4800" dirty="0" err="1">
                <a:solidFill>
                  <a:srgbClr val="FFFFFF"/>
                </a:solidFill>
              </a:rPr>
              <a:t>Matlab</a:t>
            </a:r>
            <a:r>
              <a:rPr lang="he-IL" sz="4800" dirty="0">
                <a:solidFill>
                  <a:srgbClr val="FFFFFF"/>
                </a:solidFill>
              </a:rPr>
              <a:t> -</a:t>
            </a:r>
            <a:r>
              <a:rPr lang="en-US" sz="4800" dirty="0">
                <a:solidFill>
                  <a:srgbClr val="FFFFFF"/>
                </a:solidFill>
              </a:rPr>
              <a:t>Instantaneous Model Impedance Control .IM-IC.</a:t>
            </a:r>
            <a:endParaRPr lang="he-IL" sz="4800" dirty="0">
              <a:solidFill>
                <a:srgbClr val="FFFFFF"/>
              </a:solidFill>
            </a:endParaRPr>
          </a:p>
        </p:txBody>
      </p:sp>
      <p:pic>
        <p:nvPicPr>
          <p:cNvPr id="6" name="תמונה 5">
            <a:extLst>
              <a:ext uri="{FF2B5EF4-FFF2-40B4-BE49-F238E27FC236}">
                <a16:creationId xmlns:a16="http://schemas.microsoft.com/office/drawing/2014/main" id="{72DF86AD-E453-42CB-8F2D-EAA7AC261A5A}"/>
              </a:ext>
            </a:extLst>
          </p:cNvPr>
          <p:cNvPicPr>
            <a:picLocks noChangeAspect="1"/>
          </p:cNvPicPr>
          <p:nvPr/>
        </p:nvPicPr>
        <p:blipFill>
          <a:blip r:embed="rId2"/>
          <a:stretch>
            <a:fillRect/>
          </a:stretch>
        </p:blipFill>
        <p:spPr>
          <a:xfrm>
            <a:off x="171062" y="2731292"/>
            <a:ext cx="4847303" cy="1889227"/>
          </a:xfrm>
          <a:prstGeom prst="rect">
            <a:avLst/>
          </a:prstGeom>
        </p:spPr>
      </p:pic>
      <mc:AlternateContent xmlns:mc="http://schemas.openxmlformats.org/markup-compatibility/2006" xmlns:a14="http://schemas.microsoft.com/office/drawing/2010/main">
        <mc:Choice Requires="a14">
          <p:sp>
            <p:nvSpPr>
              <p:cNvPr id="13" name="מציין מיקום תוכן 2">
                <a:extLst>
                  <a:ext uri="{FF2B5EF4-FFF2-40B4-BE49-F238E27FC236}">
                    <a16:creationId xmlns:a16="http://schemas.microsoft.com/office/drawing/2014/main" id="{7BF197E5-B963-4B3E-976E-C2DCCE0D1032}"/>
                  </a:ext>
                </a:extLst>
              </p:cNvPr>
              <p:cNvSpPr>
                <a:spLocks noGrp="1"/>
              </p:cNvSpPr>
              <p:nvPr>
                <p:ph idx="1"/>
              </p:nvPr>
            </p:nvSpPr>
            <p:spPr>
              <a:xfrm>
                <a:off x="1600200" y="2854584"/>
                <a:ext cx="10353675" cy="3714750"/>
              </a:xfrm>
              <a:effectLst/>
            </p:spPr>
            <p:txBody>
              <a:bodyPr anchor="ctr">
                <a:normAutofit fontScale="92500" lnSpcReduction="20000"/>
              </a:bodyPr>
              <a:lstStyle/>
              <a:p>
                <a:pPr marL="36900" indent="0" algn="r" rtl="1">
                  <a:buNone/>
                </a:pPr>
                <a:r>
                  <a:rPr lang="he-IL" dirty="0">
                    <a:effectLst/>
                  </a:rPr>
                  <a:t>הוספנו חוג בקרה חיצוני אשר מממש בקרת אימפדנס ע"פ הסכמה </a:t>
                </a:r>
                <a:r>
                  <a:rPr lang="en-US" dirty="0">
                    <a:effectLst/>
                  </a:rPr>
                  <a:t>IM-IC</a:t>
                </a:r>
                <a:r>
                  <a:rPr lang="he-IL" dirty="0">
                    <a:effectLst/>
                  </a:rPr>
                  <a:t> </a:t>
                </a:r>
              </a:p>
              <a:p>
                <a:pPr marL="36900" indent="0" algn="r" rtl="1">
                  <a:buNone/>
                </a:pPr>
                <a:r>
                  <a:rPr lang="he-IL" dirty="0">
                    <a:effectLst/>
                  </a:rPr>
                  <a:t>כפי שהוצע במאמר </a:t>
                </a:r>
                <a:r>
                  <a:rPr lang="en-US" sz="1800" dirty="0">
                    <a:effectLst/>
                  </a:rPr>
                  <a:t>Accuracy/Robustness Dilemma in Impedance Control</a:t>
                </a:r>
                <a:r>
                  <a:rPr lang="he-IL" dirty="0">
                    <a:effectLst/>
                  </a:rPr>
                  <a:t>.</a:t>
                </a:r>
              </a:p>
              <a:p>
                <a:pPr marL="36900" indent="0" algn="r" rtl="1">
                  <a:buNone/>
                </a:pPr>
                <a:r>
                  <a:rPr lang="he-IL" dirty="0">
                    <a:effectLst/>
                  </a:rPr>
                  <a:t>החוג מכניס את הערכים המתקבלים אל בקר המיקום אשר מימשנו .</a:t>
                </a:r>
              </a:p>
              <a:p>
                <a:pPr marL="36900" indent="0" algn="r" rtl="1">
                  <a:buNone/>
                </a:pPr>
                <a:r>
                  <a:rPr lang="he-IL" dirty="0">
                    <a:effectLst/>
                  </a:rPr>
                  <a:t>חוק הבקרה:</a:t>
                </a:r>
              </a:p>
              <a:p>
                <a:pPr marL="36900" indent="0" algn="r" rtl="1">
                  <a:buNone/>
                </a:pPr>
                <a:endParaRPr lang="en-US" dirty="0">
                  <a:effectLst/>
                </a:endParaRPr>
              </a:p>
              <a:p>
                <a:pPr marL="36900" indent="0" algn="r" rtl="1">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𝜏</m:t>
                      </m:r>
                      <m:r>
                        <a:rPr lang="en-US" i="1">
                          <a:effectLst/>
                          <a:latin typeface="Cambria Math" panose="02040503050406030204" pitchFamily="18" charset="0"/>
                        </a:rPr>
                        <m:t>=−</m:t>
                      </m:r>
                      <m:sSup>
                        <m:sSupPr>
                          <m:ctrlPr>
                            <a:rPr lang="en-US" i="1">
                              <a:effectLst/>
                              <a:latin typeface="Cambria Math" panose="02040503050406030204" pitchFamily="18" charset="0"/>
                            </a:rPr>
                          </m:ctrlPr>
                        </m:sSupPr>
                        <m:e>
                          <m:r>
                            <a:rPr lang="en-US" i="1">
                              <a:effectLst/>
                              <a:latin typeface="Cambria Math" panose="02040503050406030204" pitchFamily="18" charset="0"/>
                            </a:rPr>
                            <m:t>𝐽</m:t>
                          </m:r>
                        </m:e>
                        <m:sup>
                          <m:r>
                            <a:rPr lang="en-US" i="1">
                              <a:effectLst/>
                              <a:latin typeface="Cambria Math" panose="02040503050406030204" pitchFamily="18" charset="0"/>
                            </a:rPr>
                            <m:t>𝑇</m:t>
                          </m:r>
                        </m:sup>
                      </m:sSup>
                      <m:sSub>
                        <m:sSubPr>
                          <m:ctrlPr>
                            <a:rPr lang="en-US" i="1">
                              <a:effectLst/>
                              <a:latin typeface="Cambria Math" panose="02040503050406030204" pitchFamily="18" charset="0"/>
                            </a:rPr>
                          </m:ctrlPr>
                        </m:sSubPr>
                        <m:e>
                          <m:r>
                            <a:rPr lang="en-US" i="1">
                              <a:effectLst/>
                              <a:latin typeface="Cambria Math" panose="02040503050406030204" pitchFamily="18" charset="0"/>
                            </a:rPr>
                            <m:t>𝐹</m:t>
                          </m:r>
                        </m:e>
                        <m:sub>
                          <m:r>
                            <a:rPr lang="en-US" i="1">
                              <a:effectLst/>
                              <a:latin typeface="Cambria Math" panose="02040503050406030204" pitchFamily="18" charset="0"/>
                            </a:rPr>
                            <m:t>𝑖𝑛</m:t>
                          </m:r>
                        </m:sub>
                      </m:sSub>
                      <m:r>
                        <a:rPr lang="en-US" i="1">
                          <a:effectLst/>
                          <a:latin typeface="Cambria Math" panose="02040503050406030204" pitchFamily="18" charset="0"/>
                        </a:rPr>
                        <m:t>+</m:t>
                      </m:r>
                      <m:r>
                        <a:rPr lang="en-US" i="1">
                          <a:effectLst/>
                          <a:latin typeface="Cambria Math" panose="02040503050406030204" pitchFamily="18" charset="0"/>
                        </a:rPr>
                        <m:t>h</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i="1">
                                  <a:effectLst/>
                                  <a:latin typeface="Cambria Math" panose="02040503050406030204" pitchFamily="18" charset="0"/>
                                </a:rPr>
                                <m:t>𝑞</m:t>
                              </m:r>
                            </m:e>
                            <m:sub>
                              <m:r>
                                <a:rPr lang="en-US" i="1">
                                  <a:effectLst/>
                                  <a:latin typeface="Cambria Math" panose="02040503050406030204" pitchFamily="18" charset="0"/>
                                </a:rPr>
                                <m:t>𝑟</m:t>
                              </m:r>
                            </m:sub>
                          </m:sSub>
                          <m:r>
                            <a:rPr lang="en-US" i="1">
                              <a:effectLst/>
                              <a:latin typeface="Cambria Math" panose="02040503050406030204" pitchFamily="18" charset="0"/>
                            </a:rPr>
                            <m:t>,</m:t>
                          </m:r>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rPr>
                                    <m:t>𝑞</m:t>
                                  </m:r>
                                </m:e>
                              </m:acc>
                            </m:e>
                            <m:sub>
                              <m:r>
                                <a:rPr lang="en-US" i="1">
                                  <a:effectLst/>
                                  <a:latin typeface="Cambria Math" panose="02040503050406030204" pitchFamily="18" charset="0"/>
                                </a:rPr>
                                <m:t>𝑟</m:t>
                              </m:r>
                            </m:sub>
                          </m:sSub>
                        </m:e>
                      </m:d>
                      <m:r>
                        <a:rPr lang="en-US" i="1">
                          <a:effectLst/>
                          <a:latin typeface="Cambria Math" panose="02040503050406030204" pitchFamily="18" charset="0"/>
                        </a:rPr>
                        <m:t>+</m:t>
                      </m:r>
                      <m:r>
                        <a:rPr lang="en-US" i="1">
                          <a:effectLst/>
                          <a:latin typeface="Cambria Math" panose="02040503050406030204" pitchFamily="18" charset="0"/>
                        </a:rPr>
                        <m:t>𝐻</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i="1">
                                  <a:effectLst/>
                                  <a:latin typeface="Cambria Math" panose="02040503050406030204" pitchFamily="18" charset="0"/>
                                </a:rPr>
                                <m:t>𝑞</m:t>
                              </m:r>
                            </m:e>
                            <m:sub>
                              <m:r>
                                <a:rPr lang="en-US" i="1">
                                  <a:effectLst/>
                                  <a:latin typeface="Cambria Math" panose="02040503050406030204" pitchFamily="18" charset="0"/>
                                </a:rPr>
                                <m:t>𝑟</m:t>
                              </m:r>
                            </m:sub>
                          </m:sSub>
                        </m:e>
                      </m:d>
                      <m:d>
                        <m:dPr>
                          <m:begChr m:val="["/>
                          <m:endChr m:val="]"/>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rPr>
                                    <m:t>𝑞</m:t>
                                  </m:r>
                                </m:e>
                              </m:acc>
                            </m:e>
                            <m:sub>
                              <m:r>
                                <a:rPr lang="en-US" i="1">
                                  <a:effectLst/>
                                  <a:latin typeface="Cambria Math" panose="02040503050406030204" pitchFamily="18" charset="0"/>
                                </a:rPr>
                                <m:t>𝑑</m:t>
                              </m:r>
                            </m:sub>
                          </m:sSub>
                          <m:r>
                            <a:rPr lang="en-US" i="1">
                              <a:effectLst/>
                              <a:latin typeface="Cambria Math" panose="020405030504060302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rPr>
                                <m:t>𝐷</m:t>
                              </m:r>
                            </m:e>
                            <m:sub>
                              <m:r>
                                <a:rPr lang="en-US" i="1">
                                  <a:effectLst/>
                                  <a:latin typeface="Cambria Math" panose="02040503050406030204" pitchFamily="18" charset="0"/>
                                </a:rPr>
                                <m:t>𝐼𝑀</m:t>
                              </m:r>
                            </m:sub>
                          </m:sSub>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rPr>
                                        <m:t>𝑞</m:t>
                                      </m:r>
                                    </m:e>
                                  </m:acc>
                                </m:e>
                                <m:sub>
                                  <m:r>
                                    <a:rPr lang="en-US" i="1">
                                      <a:effectLst/>
                                      <a:latin typeface="Cambria Math" panose="02040503050406030204" pitchFamily="18" charset="0"/>
                                    </a:rPr>
                                    <m:t>𝑑</m:t>
                                  </m:r>
                                </m:sub>
                              </m:sSub>
                              <m:r>
                                <a:rPr lang="en-US" i="1">
                                  <a:effectLst/>
                                  <a:latin typeface="Cambria Math" panose="02040503050406030204" pitchFamily="18" charset="0"/>
                                </a:rPr>
                                <m:t>−</m:t>
                              </m:r>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rPr>
                                        <m:t>𝑞</m:t>
                                      </m:r>
                                    </m:e>
                                  </m:acc>
                                </m:e>
                                <m:sub>
                                  <m:r>
                                    <a:rPr lang="en-US" i="1">
                                      <a:effectLst/>
                                      <a:latin typeface="Cambria Math" panose="02040503050406030204" pitchFamily="18" charset="0"/>
                                    </a:rPr>
                                    <m:t>𝑟</m:t>
                                  </m:r>
                                </m:sub>
                              </m:sSub>
                            </m:e>
                          </m:d>
                          <m:r>
                            <a:rPr lang="en-US" i="1">
                              <a:effectLst/>
                              <a:latin typeface="Cambria Math" panose="020405030504060302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rPr>
                                <m:t>𝑃</m:t>
                              </m:r>
                            </m:e>
                            <m:sub>
                              <m:r>
                                <a:rPr lang="en-US" i="1">
                                  <a:effectLst/>
                                  <a:latin typeface="Cambria Math" panose="02040503050406030204" pitchFamily="18" charset="0"/>
                                </a:rPr>
                                <m:t>𝐼𝑀</m:t>
                              </m:r>
                            </m:sub>
                          </m:sSub>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i="1">
                                      <a:effectLst/>
                                      <a:latin typeface="Cambria Math" panose="02040503050406030204" pitchFamily="18" charset="0"/>
                                    </a:rPr>
                                    <m:t>𝑞</m:t>
                                  </m:r>
                                </m:e>
                                <m:sub>
                                  <m:r>
                                    <a:rPr lang="en-US" i="1">
                                      <a:effectLst/>
                                      <a:latin typeface="Cambria Math" panose="02040503050406030204" pitchFamily="18" charset="0"/>
                                    </a:rPr>
                                    <m:t>𝑑</m:t>
                                  </m:r>
                                </m:sub>
                              </m:sSub>
                              <m:r>
                                <a:rPr lang="en-US" i="1">
                                  <a:effectLst/>
                                  <a:latin typeface="Cambria Math" panose="020405030504060302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rPr>
                                    <m:t>𝑞</m:t>
                                  </m:r>
                                </m:e>
                                <m:sub>
                                  <m:r>
                                    <a:rPr lang="en-US" i="1">
                                      <a:effectLst/>
                                      <a:latin typeface="Cambria Math" panose="02040503050406030204" pitchFamily="18" charset="0"/>
                                    </a:rPr>
                                    <m:t>𝑟</m:t>
                                  </m:r>
                                </m:sub>
                              </m:sSub>
                            </m:e>
                          </m:d>
                        </m:e>
                      </m:d>
                    </m:oMath>
                  </m:oMathPara>
                </a14:m>
                <a:endParaRPr lang="en-US" dirty="0">
                  <a:effectLst/>
                </a:endParaRPr>
              </a:p>
              <a:p>
                <a:pPr marL="36900" indent="0" algn="r" rtl="1">
                  <a:buNone/>
                </a:pPr>
                <a:r>
                  <a:rPr lang="he-IL" dirty="0">
                    <a:effectLst/>
                  </a:rPr>
                  <a:t>כאשר:</a:t>
                </a:r>
                <a:endParaRPr lang="en-US" dirty="0">
                  <a:effectLst/>
                </a:endParaRPr>
              </a:p>
              <a:p>
                <a:pPr marL="36900" indent="0" algn="r">
                  <a:buNone/>
                </a:pPr>
                <a14:m>
                  <m:oMathPara xmlns:m="http://schemas.openxmlformats.org/officeDocument/2006/math">
                    <m:oMathParaPr>
                      <m:jc m:val="centerGroup"/>
                    </m:oMathParaPr>
                    <m:oMath xmlns:m="http://schemas.openxmlformats.org/officeDocument/2006/math">
                      <m:sSub>
                        <m:sSubPr>
                          <m:ctrlPr>
                            <a:rPr lang="en-US" i="1">
                              <a:effectLst/>
                              <a:latin typeface="Cambria Math" panose="02040503050406030204" pitchFamily="18" charset="0"/>
                            </a:rPr>
                          </m:ctrlPr>
                        </m:sSubPr>
                        <m:e>
                          <m:r>
                            <a:rPr lang="en-US" i="1">
                              <a:effectLst/>
                              <a:latin typeface="Cambria Math" panose="02040503050406030204" pitchFamily="18" charset="0"/>
                            </a:rPr>
                            <m:t>𝐹</m:t>
                          </m:r>
                        </m:e>
                        <m:sub>
                          <m:r>
                            <a:rPr lang="en-US" i="1">
                              <a:effectLst/>
                              <a:latin typeface="Cambria Math" panose="02040503050406030204" pitchFamily="18" charset="0"/>
                            </a:rPr>
                            <m:t>𝑖𝑛</m:t>
                          </m:r>
                        </m:sub>
                      </m:sSub>
                      <m:r>
                        <a:rPr lang="en-US" i="1">
                          <a:effectLst/>
                          <a:latin typeface="Cambria Math" panose="020405030504060302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rPr>
                            <m:t>𝐾</m:t>
                          </m:r>
                        </m:e>
                        <m:sub>
                          <m:r>
                            <a:rPr lang="en-US" i="1">
                              <a:effectLst/>
                              <a:latin typeface="Cambria Math" panose="02040503050406030204" pitchFamily="18" charset="0"/>
                            </a:rPr>
                            <m:t>𝑚</m:t>
                          </m:r>
                        </m:sub>
                      </m:sSub>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i="1">
                                  <a:effectLst/>
                                  <a:latin typeface="Cambria Math" panose="02040503050406030204" pitchFamily="18" charset="0"/>
                                </a:rPr>
                                <m:t>𝑥</m:t>
                              </m:r>
                            </m:e>
                            <m:sub>
                              <m:r>
                                <a:rPr lang="en-US" i="1">
                                  <a:effectLst/>
                                  <a:latin typeface="Cambria Math" panose="02040503050406030204" pitchFamily="18" charset="0"/>
                                </a:rPr>
                                <m:t>0</m:t>
                              </m:r>
                            </m:sub>
                          </m:sSub>
                          <m:r>
                            <a:rPr lang="en-US" i="1">
                              <a:effectLst/>
                              <a:latin typeface="Cambria Math" panose="020405030504060302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rPr>
                                <m:t>𝑥</m:t>
                              </m:r>
                            </m:e>
                            <m:sub>
                              <m:r>
                                <a:rPr lang="en-US" i="1">
                                  <a:effectLst/>
                                  <a:latin typeface="Cambria Math" panose="02040503050406030204" pitchFamily="18" charset="0"/>
                                </a:rPr>
                                <m:t>𝑖𝑚</m:t>
                              </m:r>
                            </m:sub>
                          </m:sSub>
                        </m:e>
                      </m:d>
                      <m:r>
                        <a:rPr lang="en-US" i="1">
                          <a:effectLst/>
                          <a:latin typeface="Cambria Math" panose="020405030504060302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rPr>
                            <m:t>𝐵</m:t>
                          </m:r>
                        </m:e>
                        <m:sub>
                          <m:r>
                            <a:rPr lang="en-US" i="1">
                              <a:effectLst/>
                              <a:latin typeface="Cambria Math" panose="02040503050406030204" pitchFamily="18" charset="0"/>
                            </a:rPr>
                            <m:t>𝑚</m:t>
                          </m:r>
                        </m:sub>
                      </m:sSub>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rPr>
                                    <m:t>𝑥</m:t>
                                  </m:r>
                                </m:e>
                              </m:acc>
                            </m:e>
                            <m:sub>
                              <m:r>
                                <a:rPr lang="en-US" i="1">
                                  <a:effectLst/>
                                  <a:latin typeface="Cambria Math" panose="02040503050406030204" pitchFamily="18" charset="0"/>
                                </a:rPr>
                                <m:t>0</m:t>
                              </m:r>
                            </m:sub>
                          </m:sSub>
                          <m:r>
                            <a:rPr lang="en-US" i="1">
                              <a:effectLst/>
                              <a:latin typeface="Cambria Math" panose="02040503050406030204" pitchFamily="18" charset="0"/>
                            </a:rPr>
                            <m:t>−</m:t>
                          </m:r>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rPr>
                                    <m:t>𝑥</m:t>
                                  </m:r>
                                </m:e>
                              </m:acc>
                            </m:e>
                            <m:sub>
                              <m:r>
                                <a:rPr lang="en-US" i="1">
                                  <a:effectLst/>
                                  <a:latin typeface="Cambria Math" panose="02040503050406030204" pitchFamily="18" charset="0"/>
                                </a:rPr>
                                <m:t>𝑖𝑚</m:t>
                              </m:r>
                            </m:sub>
                          </m:sSub>
                        </m:e>
                      </m:d>
                      <m:r>
                        <a:rPr lang="en-US" i="1">
                          <a:effectLst/>
                          <a:latin typeface="Cambria Math" panose="020405030504060302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rPr>
                            <m:t>𝑀</m:t>
                          </m:r>
                        </m:e>
                        <m:sub>
                          <m:r>
                            <a:rPr lang="en-US" i="1">
                              <a:effectLst/>
                              <a:latin typeface="Cambria Math" panose="02040503050406030204" pitchFamily="18" charset="0"/>
                            </a:rPr>
                            <m:t>𝑚</m:t>
                          </m:r>
                        </m:sub>
                      </m:sSub>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rPr>
                                <m:t>𝑥</m:t>
                              </m:r>
                            </m:e>
                          </m:acc>
                        </m:e>
                        <m:sub>
                          <m:r>
                            <a:rPr lang="en-US" i="1">
                              <a:effectLst/>
                              <a:latin typeface="Cambria Math" panose="02040503050406030204" pitchFamily="18" charset="0"/>
                            </a:rPr>
                            <m:t>𝑖𝑚</m:t>
                          </m:r>
                        </m:sub>
                      </m:sSub>
                    </m:oMath>
                  </m:oMathPara>
                </a14:m>
                <a:br>
                  <a:rPr lang="en-US" dirty="0">
                    <a:effectLst/>
                  </a:rPr>
                </a:br>
                <a:endParaRPr lang="en-US" dirty="0">
                  <a:effectLst/>
                </a:endParaRPr>
              </a:p>
              <a:p>
                <a:pPr marL="36900" indent="0" algn="r">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rPr>
                        <m:t>h</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i="1">
                                  <a:effectLst/>
                                  <a:latin typeface="Cambria Math" panose="02040503050406030204" pitchFamily="18" charset="0"/>
                                </a:rPr>
                                <m:t>𝑞</m:t>
                              </m:r>
                            </m:e>
                            <m:sub>
                              <m:r>
                                <a:rPr lang="en-US" i="1">
                                  <a:effectLst/>
                                  <a:latin typeface="Cambria Math" panose="02040503050406030204" pitchFamily="18" charset="0"/>
                                </a:rPr>
                                <m:t>𝑟</m:t>
                              </m:r>
                            </m:sub>
                          </m:sSub>
                          <m:r>
                            <a:rPr lang="en-US" i="1">
                              <a:effectLst/>
                              <a:latin typeface="Cambria Math" panose="02040503050406030204" pitchFamily="18" charset="0"/>
                            </a:rPr>
                            <m:t>,</m:t>
                          </m:r>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rPr>
                                    <m:t>𝑞</m:t>
                                  </m:r>
                                </m:e>
                              </m:acc>
                            </m:e>
                            <m:sub>
                              <m:r>
                                <a:rPr lang="en-US" i="1">
                                  <a:effectLst/>
                                  <a:latin typeface="Cambria Math" panose="02040503050406030204" pitchFamily="18" charset="0"/>
                                </a:rPr>
                                <m:t>𝑟</m:t>
                              </m:r>
                            </m:sub>
                          </m:sSub>
                        </m:e>
                      </m:d>
                      <m:r>
                        <a:rPr lang="en-US" i="1">
                          <a:effectLst/>
                          <a:latin typeface="Cambria Math" panose="02040503050406030204" pitchFamily="18" charset="0"/>
                        </a:rPr>
                        <m:t>≡</m:t>
                      </m:r>
                      <m:r>
                        <a:rPr lang="en-US" i="1">
                          <a:effectLst/>
                          <a:latin typeface="Cambria Math" panose="02040503050406030204" pitchFamily="18" charset="0"/>
                        </a:rPr>
                        <m:t>𝐺</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i="1">
                                  <a:effectLst/>
                                  <a:latin typeface="Cambria Math" panose="02040503050406030204" pitchFamily="18" charset="0"/>
                                </a:rPr>
                                <m:t>𝑞</m:t>
                              </m:r>
                            </m:e>
                            <m:sub>
                              <m:r>
                                <a:rPr lang="en-US" i="1">
                                  <a:effectLst/>
                                  <a:latin typeface="Cambria Math" panose="02040503050406030204" pitchFamily="18" charset="0"/>
                                </a:rPr>
                                <m:t>𝑟</m:t>
                              </m:r>
                            </m:sub>
                          </m:sSub>
                        </m:e>
                      </m:d>
                      <m:r>
                        <a:rPr lang="en-US" i="1">
                          <a:effectLst/>
                          <a:latin typeface="Cambria Math" panose="02040503050406030204" pitchFamily="18" charset="0"/>
                        </a:rPr>
                        <m:t>+</m:t>
                      </m:r>
                      <m:r>
                        <a:rPr lang="en-US" i="1">
                          <a:effectLst/>
                          <a:latin typeface="Cambria Math" panose="02040503050406030204" pitchFamily="18" charset="0"/>
                        </a:rPr>
                        <m:t>𝐶</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i="1">
                                  <a:effectLst/>
                                  <a:latin typeface="Cambria Math" panose="02040503050406030204" pitchFamily="18" charset="0"/>
                                </a:rPr>
                                <m:t>𝑞</m:t>
                              </m:r>
                            </m:e>
                            <m:sub>
                              <m:r>
                                <a:rPr lang="en-US" i="1">
                                  <a:effectLst/>
                                  <a:latin typeface="Cambria Math" panose="02040503050406030204" pitchFamily="18" charset="0"/>
                                </a:rPr>
                                <m:t>𝑟</m:t>
                              </m:r>
                            </m:sub>
                          </m:sSub>
                          <m:r>
                            <a:rPr lang="en-US" i="1">
                              <a:effectLst/>
                              <a:latin typeface="Cambria Math" panose="02040503050406030204" pitchFamily="18" charset="0"/>
                            </a:rPr>
                            <m:t>,</m:t>
                          </m:r>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rPr>
                                    <m:t>𝑞</m:t>
                                  </m:r>
                                </m:e>
                              </m:acc>
                            </m:e>
                            <m:sub>
                              <m:r>
                                <a:rPr lang="en-US" i="1">
                                  <a:effectLst/>
                                  <a:latin typeface="Cambria Math" panose="02040503050406030204" pitchFamily="18" charset="0"/>
                                </a:rPr>
                                <m:t>𝑟</m:t>
                              </m:r>
                            </m:sub>
                          </m:sSub>
                        </m:e>
                      </m:d>
                      <m:acc>
                        <m:accPr>
                          <m:chr m:val="̈"/>
                          <m:ctrlPr>
                            <a:rPr lang="en-US" i="1">
                              <a:effectLst/>
                              <a:latin typeface="Cambria Math" panose="02040503050406030204" pitchFamily="18" charset="0"/>
                            </a:rPr>
                          </m:ctrlPr>
                        </m:accPr>
                        <m:e>
                          <m:r>
                            <a:rPr lang="en-US" i="1">
                              <a:effectLst/>
                              <a:latin typeface="Cambria Math" panose="02040503050406030204" pitchFamily="18" charset="0"/>
                            </a:rPr>
                            <m:t>𝑞</m:t>
                          </m:r>
                        </m:e>
                      </m:acc>
                    </m:oMath>
                  </m:oMathPara>
                </a14:m>
                <a:endParaRPr lang="en-US" dirty="0"/>
              </a:p>
              <a:p>
                <a:pPr marL="36900" indent="0" algn="r">
                  <a:buNone/>
                </a:pPr>
                <a:r>
                  <a:rPr lang="he-IL" dirty="0">
                    <a:effectLst/>
                  </a:rPr>
                  <a:t>ביצענו מידול של קיר , הצבנו את יעד המטרה לאחר הקיר ובחנו את ביצועי הרובוט עם וללא הפרעת הקיר.</a:t>
                </a:r>
                <a:endParaRPr lang="en-US" dirty="0">
                  <a:effectLst/>
                </a:endParaRPr>
              </a:p>
            </p:txBody>
          </p:sp>
        </mc:Choice>
        <mc:Fallback xmlns="">
          <p:sp>
            <p:nvSpPr>
              <p:cNvPr id="13" name="מציין מיקום תוכן 2">
                <a:extLst>
                  <a:ext uri="{FF2B5EF4-FFF2-40B4-BE49-F238E27FC236}">
                    <a16:creationId xmlns:a16="http://schemas.microsoft.com/office/drawing/2014/main" id="{7BF197E5-B963-4B3E-976E-C2DCCE0D1032}"/>
                  </a:ext>
                </a:extLst>
              </p:cNvPr>
              <p:cNvSpPr>
                <a:spLocks noGrp="1" noRot="1" noChangeAspect="1" noMove="1" noResize="1" noEditPoints="1" noAdjustHandles="1" noChangeArrowheads="1" noChangeShapeType="1" noTextEdit="1"/>
              </p:cNvSpPr>
              <p:nvPr>
                <p:ph idx="1"/>
              </p:nvPr>
            </p:nvSpPr>
            <p:spPr>
              <a:xfrm>
                <a:off x="1600200" y="2854584"/>
                <a:ext cx="10353675" cy="3714750"/>
              </a:xfrm>
              <a:blipFill>
                <a:blip r:embed="rId3"/>
                <a:stretch>
                  <a:fillRect/>
                </a:stretch>
              </a:blipFill>
              <a:effectLst/>
            </p:spPr>
            <p:txBody>
              <a:bodyPr/>
              <a:lstStyle/>
              <a:p>
                <a:r>
                  <a:rPr lang="he-IL">
                    <a:noFill/>
                  </a:rPr>
                  <a:t> </a:t>
                </a:r>
              </a:p>
            </p:txBody>
          </p:sp>
        </mc:Fallback>
      </mc:AlternateContent>
    </p:spTree>
    <p:extLst>
      <p:ext uri="{BB962C8B-B14F-4D97-AF65-F5344CB8AC3E}">
        <p14:creationId xmlns:p14="http://schemas.microsoft.com/office/powerpoint/2010/main" val="414902071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כותרת 1">
            <a:extLst>
              <a:ext uri="{FF2B5EF4-FFF2-40B4-BE49-F238E27FC236}">
                <a16:creationId xmlns:a16="http://schemas.microsoft.com/office/drawing/2014/main" id="{DBB0846E-5BDB-4E97-A6AF-EED193139C83}"/>
              </a:ext>
            </a:extLst>
          </p:cNvPr>
          <p:cNvSpPr txBox="1">
            <a:spLocks/>
          </p:cNvSpPr>
          <p:nvPr/>
        </p:nvSpPr>
        <p:spPr>
          <a:xfrm>
            <a:off x="919119" y="51761"/>
            <a:ext cx="10353761" cy="163334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he-IL" sz="4800" dirty="0">
                <a:solidFill>
                  <a:srgbClr val="FFFFFF"/>
                </a:solidFill>
              </a:rPr>
              <a:t>סימולציית אימפדנס בסיסית עם קיר</a:t>
            </a:r>
          </a:p>
        </p:txBody>
      </p:sp>
      <p:pic>
        <p:nvPicPr>
          <p:cNvPr id="11" name="video_Impedance_fast.mp4">
            <a:hlinkClick r:id="" action="ppaction://media"/>
            <a:extLst>
              <a:ext uri="{FF2B5EF4-FFF2-40B4-BE49-F238E27FC236}">
                <a16:creationId xmlns:a16="http://schemas.microsoft.com/office/drawing/2014/main" id="{BE227D35-E695-4EC9-A673-12F23792EC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094" y="1685101"/>
            <a:ext cx="6317286" cy="4737965"/>
          </a:xfrm>
          <a:prstGeom prst="rect">
            <a:avLst/>
          </a:prstGeom>
        </p:spPr>
      </p:pic>
      <p:pic>
        <p:nvPicPr>
          <p:cNvPr id="12" name="תמונה 11" descr="תמונה שמכילה טקסט, מפה&#10;&#10;התיאור נוצר באופן אוטומטי">
            <a:extLst>
              <a:ext uri="{FF2B5EF4-FFF2-40B4-BE49-F238E27FC236}">
                <a16:creationId xmlns:a16="http://schemas.microsoft.com/office/drawing/2014/main" id="{098CBD36-1D68-4F63-8270-D87258C8330E}"/>
              </a:ext>
            </a:extLst>
          </p:cNvPr>
          <p:cNvPicPr>
            <a:picLocks noChangeAspect="1"/>
          </p:cNvPicPr>
          <p:nvPr/>
        </p:nvPicPr>
        <p:blipFill rotWithShape="1">
          <a:blip r:embed="rId5">
            <a:extLst>
              <a:ext uri="{28A0092B-C50C-407E-A947-70E740481C1C}">
                <a14:useLocalDpi xmlns:a14="http://schemas.microsoft.com/office/drawing/2010/main" val="0"/>
              </a:ext>
            </a:extLst>
          </a:blip>
          <a:srcRect r="8322"/>
          <a:stretch/>
        </p:blipFill>
        <p:spPr>
          <a:xfrm>
            <a:off x="5704896" y="1467634"/>
            <a:ext cx="6487104" cy="2530606"/>
          </a:xfrm>
          <a:prstGeom prst="rect">
            <a:avLst/>
          </a:prstGeom>
        </p:spPr>
      </p:pic>
      <p:pic>
        <p:nvPicPr>
          <p:cNvPr id="14" name="מציין מיקום תוכן 16" descr="תמונה שמכילה טקסט, מפה&#10;&#10;התיאור נוצר באופן אוטומטי">
            <a:extLst>
              <a:ext uri="{FF2B5EF4-FFF2-40B4-BE49-F238E27FC236}">
                <a16:creationId xmlns:a16="http://schemas.microsoft.com/office/drawing/2014/main" id="{9A577F28-B481-46B7-9467-25A48D2EE5DE}"/>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r="7102"/>
          <a:stretch/>
        </p:blipFill>
        <p:spPr>
          <a:xfrm>
            <a:off x="5704896" y="4101405"/>
            <a:ext cx="6441769" cy="2691658"/>
          </a:xfrm>
        </p:spPr>
      </p:pic>
    </p:spTree>
    <p:extLst>
      <p:ext uri="{BB962C8B-B14F-4D97-AF65-F5344CB8AC3E}">
        <p14:creationId xmlns:p14="http://schemas.microsoft.com/office/powerpoint/2010/main" val="2359788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913794" y="741515"/>
            <a:ext cx="10353761" cy="1633340"/>
          </a:xfrm>
        </p:spPr>
        <p:txBody>
          <a:bodyPr>
            <a:normAutofit/>
          </a:bodyPr>
          <a:lstStyle/>
          <a:p>
            <a:pPr rtl="1"/>
            <a:r>
              <a:rPr lang="he-IL" sz="4800" dirty="0">
                <a:solidFill>
                  <a:srgbClr val="FFFFFF"/>
                </a:solidFill>
              </a:rPr>
              <a:t> סימולציה בסביבת </a:t>
            </a:r>
            <a:r>
              <a:rPr lang="en-US" sz="4800" dirty="0" err="1">
                <a:solidFill>
                  <a:srgbClr val="FFFFFF"/>
                </a:solidFill>
              </a:rPr>
              <a:t>Mujoco</a:t>
            </a:r>
            <a:endParaRPr lang="he-IL" sz="4800" dirty="0">
              <a:solidFill>
                <a:srgbClr val="FFFFFF"/>
              </a:solidFill>
            </a:endParaRPr>
          </a:p>
        </p:txBody>
      </p:sp>
      <p:sp>
        <p:nvSpPr>
          <p:cNvPr id="3" name="מציין מיקום תוכן 2">
            <a:extLst>
              <a:ext uri="{FF2B5EF4-FFF2-40B4-BE49-F238E27FC236}">
                <a16:creationId xmlns:a16="http://schemas.microsoft.com/office/drawing/2014/main" id="{1BD1A055-A9D5-4D96-A2ED-1B4E6B461479}"/>
              </a:ext>
            </a:extLst>
          </p:cNvPr>
          <p:cNvSpPr>
            <a:spLocks noGrp="1"/>
          </p:cNvSpPr>
          <p:nvPr>
            <p:ph idx="1"/>
          </p:nvPr>
        </p:nvSpPr>
        <p:spPr>
          <a:xfrm>
            <a:off x="913795" y="2869809"/>
            <a:ext cx="10353762" cy="3246676"/>
          </a:xfrm>
          <a:effectLst/>
        </p:spPr>
        <p:txBody>
          <a:bodyPr anchor="ctr">
            <a:normAutofit/>
          </a:bodyPr>
          <a:lstStyle/>
          <a:p>
            <a:pPr marL="36900" indent="0" algn="r" rtl="1">
              <a:buNone/>
            </a:pPr>
            <a:r>
              <a:rPr lang="he-IL" dirty="0"/>
              <a:t>בשלב זה בנינו מודל מלא ומתפקד של הרובוט וסביבת העבודה.</a:t>
            </a:r>
          </a:p>
          <a:p>
            <a:pPr marL="36900" indent="0" algn="r" rtl="1">
              <a:buNone/>
            </a:pPr>
            <a:r>
              <a:rPr lang="he-IL" dirty="0"/>
              <a:t>למודל יש יכולת לבקר את הרובוט ע"י שני סוגי בקרים: </a:t>
            </a:r>
            <a:r>
              <a:rPr lang="en-US" dirty="0"/>
              <a:t>PID</a:t>
            </a:r>
            <a:r>
              <a:rPr lang="he-IL" dirty="0"/>
              <a:t> קלאסי ואימפדנס בשיטת </a:t>
            </a:r>
            <a:r>
              <a:rPr lang="en-US" dirty="0"/>
              <a:t>IMIC</a:t>
            </a:r>
            <a:r>
              <a:rPr lang="he-IL" dirty="0"/>
              <a:t>.</a:t>
            </a:r>
          </a:p>
          <a:p>
            <a:pPr marL="36900" indent="0" algn="r" rtl="1">
              <a:buNone/>
            </a:pPr>
            <a:r>
              <a:rPr lang="he-IL" dirty="0"/>
              <a:t>ניתן לתכנן מסלול כלשהו ע"י הכנסת נקודות עיקריות (במרחב </a:t>
            </a:r>
            <a:r>
              <a:rPr lang="he-IL" dirty="0" err="1"/>
              <a:t>הקרטזי</a:t>
            </a:r>
            <a:r>
              <a:rPr lang="he-IL" dirty="0"/>
              <a:t>).</a:t>
            </a:r>
          </a:p>
          <a:p>
            <a:pPr marL="36900" indent="0" algn="r" rtl="1">
              <a:buNone/>
            </a:pPr>
            <a:r>
              <a:rPr lang="he-IL" dirty="0"/>
              <a:t>כחלק מבניית המסלול אנו פותרים את בעיית </a:t>
            </a:r>
            <a:r>
              <a:rPr lang="he-IL" dirty="0" err="1"/>
              <a:t>הקינמטיקה</a:t>
            </a:r>
            <a:r>
              <a:rPr lang="he-IL" dirty="0"/>
              <a:t> ההפוכה של הרובוט.</a:t>
            </a:r>
          </a:p>
          <a:p>
            <a:pPr marL="36900" indent="0" algn="r" rtl="1">
              <a:buNone/>
            </a:pPr>
            <a:r>
              <a:rPr lang="he-IL" dirty="0"/>
              <a:t>בסיומה של כל סימולציה מופקים גרפים עבור מגוון פרמטרים.</a:t>
            </a:r>
          </a:p>
          <a:p>
            <a:pPr marL="36900" indent="0" algn="r" rtl="1">
              <a:buNone/>
            </a:pPr>
            <a:endParaRPr lang="he-IL" dirty="0"/>
          </a:p>
        </p:txBody>
      </p:sp>
    </p:spTree>
    <p:extLst>
      <p:ext uri="{BB962C8B-B14F-4D97-AF65-F5344CB8AC3E}">
        <p14:creationId xmlns:p14="http://schemas.microsoft.com/office/powerpoint/2010/main" val="202643782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A4D73E7-A713-4B24-9F3C-B5E97814E464}"/>
              </a:ext>
            </a:extLst>
          </p:cNvPr>
          <p:cNvSpPr>
            <a:spLocks noGrp="1"/>
          </p:cNvSpPr>
          <p:nvPr>
            <p:ph type="title"/>
          </p:nvPr>
        </p:nvSpPr>
        <p:spPr>
          <a:xfrm>
            <a:off x="1100219" y="122144"/>
            <a:ext cx="10353761" cy="1633340"/>
          </a:xfrm>
        </p:spPr>
        <p:txBody>
          <a:bodyPr>
            <a:normAutofit/>
          </a:bodyPr>
          <a:lstStyle/>
          <a:p>
            <a:pPr rtl="1"/>
            <a:r>
              <a:rPr lang="he-IL" sz="4800" dirty="0">
                <a:solidFill>
                  <a:srgbClr val="FFFFFF"/>
                </a:solidFill>
              </a:rPr>
              <a:t>דיאגרמת פעולה</a:t>
            </a:r>
          </a:p>
        </p:txBody>
      </p:sp>
      <p:grpSp>
        <p:nvGrpSpPr>
          <p:cNvPr id="6" name="קבוצה 5">
            <a:extLst>
              <a:ext uri="{FF2B5EF4-FFF2-40B4-BE49-F238E27FC236}">
                <a16:creationId xmlns:a16="http://schemas.microsoft.com/office/drawing/2014/main" id="{3AE09D12-D255-41E3-AF99-C9EBEA91F35A}"/>
              </a:ext>
            </a:extLst>
          </p:cNvPr>
          <p:cNvGrpSpPr/>
          <p:nvPr/>
        </p:nvGrpSpPr>
        <p:grpSpPr>
          <a:xfrm>
            <a:off x="1965354" y="1935744"/>
            <a:ext cx="8623494" cy="4712677"/>
            <a:chOff x="2032000" y="2286001"/>
            <a:chExt cx="7590301" cy="3852331"/>
          </a:xfrm>
        </p:grpSpPr>
        <p:sp>
          <p:nvSpPr>
            <p:cNvPr id="7" name="צורה חופשית: צורה 6">
              <a:extLst>
                <a:ext uri="{FF2B5EF4-FFF2-40B4-BE49-F238E27FC236}">
                  <a16:creationId xmlns:a16="http://schemas.microsoft.com/office/drawing/2014/main" id="{153C0582-1E3F-48C2-A03C-784B9FC8E258}"/>
                </a:ext>
              </a:extLst>
            </p:cNvPr>
            <p:cNvSpPr/>
            <p:nvPr/>
          </p:nvSpPr>
          <p:spPr>
            <a:xfrm>
              <a:off x="2032000" y="2286001"/>
              <a:ext cx="5844532" cy="693419"/>
            </a:xfrm>
            <a:custGeom>
              <a:avLst/>
              <a:gdLst>
                <a:gd name="connsiteX0" fmla="*/ 0 w 5844532"/>
                <a:gd name="connsiteY0" fmla="*/ 69342 h 693419"/>
                <a:gd name="connsiteX1" fmla="*/ 69342 w 5844532"/>
                <a:gd name="connsiteY1" fmla="*/ 0 h 693419"/>
                <a:gd name="connsiteX2" fmla="*/ 5775190 w 5844532"/>
                <a:gd name="connsiteY2" fmla="*/ 0 h 693419"/>
                <a:gd name="connsiteX3" fmla="*/ 5844532 w 5844532"/>
                <a:gd name="connsiteY3" fmla="*/ 69342 h 693419"/>
                <a:gd name="connsiteX4" fmla="*/ 5844532 w 5844532"/>
                <a:gd name="connsiteY4" fmla="*/ 624077 h 693419"/>
                <a:gd name="connsiteX5" fmla="*/ 5775190 w 5844532"/>
                <a:gd name="connsiteY5" fmla="*/ 693419 h 693419"/>
                <a:gd name="connsiteX6" fmla="*/ 69342 w 5844532"/>
                <a:gd name="connsiteY6" fmla="*/ 693419 h 693419"/>
                <a:gd name="connsiteX7" fmla="*/ 0 w 5844532"/>
                <a:gd name="connsiteY7" fmla="*/ 624077 h 693419"/>
                <a:gd name="connsiteX8" fmla="*/ 0 w 5844532"/>
                <a:gd name="connsiteY8" fmla="*/ 69342 h 69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4532" h="693419">
                  <a:moveTo>
                    <a:pt x="0" y="69342"/>
                  </a:moveTo>
                  <a:cubicBezTo>
                    <a:pt x="0" y="31045"/>
                    <a:pt x="31045" y="0"/>
                    <a:pt x="69342" y="0"/>
                  </a:cubicBezTo>
                  <a:lnTo>
                    <a:pt x="5775190" y="0"/>
                  </a:lnTo>
                  <a:cubicBezTo>
                    <a:pt x="5813487" y="0"/>
                    <a:pt x="5844532" y="31045"/>
                    <a:pt x="5844532" y="69342"/>
                  </a:cubicBezTo>
                  <a:lnTo>
                    <a:pt x="5844532" y="624077"/>
                  </a:lnTo>
                  <a:cubicBezTo>
                    <a:pt x="5844532" y="662374"/>
                    <a:pt x="5813487" y="693419"/>
                    <a:pt x="5775190" y="693419"/>
                  </a:cubicBezTo>
                  <a:lnTo>
                    <a:pt x="69342" y="693419"/>
                  </a:lnTo>
                  <a:cubicBezTo>
                    <a:pt x="31045" y="693419"/>
                    <a:pt x="0" y="662374"/>
                    <a:pt x="0" y="624077"/>
                  </a:cubicBezTo>
                  <a:lnTo>
                    <a:pt x="0" y="69342"/>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2700" tIns="92700" rIns="881465" bIns="92700" numCol="1" spcCol="1270" anchor="ctr" anchorCtr="0">
              <a:noAutofit/>
            </a:bodyPr>
            <a:lstStyle/>
            <a:p>
              <a:pPr marL="0" lvl="0" indent="0" algn="ctr" defTabSz="844550" rtl="1">
                <a:lnSpc>
                  <a:spcPct val="90000"/>
                </a:lnSpc>
                <a:spcBef>
                  <a:spcPct val="0"/>
                </a:spcBef>
                <a:spcAft>
                  <a:spcPct val="35000"/>
                </a:spcAft>
                <a:buNone/>
              </a:pPr>
              <a:r>
                <a:rPr lang="he-IL" sz="2400" kern="1200" dirty="0"/>
                <a:t>קבלת נקודות מהמשתמש</a:t>
              </a:r>
            </a:p>
          </p:txBody>
        </p:sp>
        <p:sp>
          <p:nvSpPr>
            <p:cNvPr id="9" name="צורה חופשית: צורה 8">
              <a:extLst>
                <a:ext uri="{FF2B5EF4-FFF2-40B4-BE49-F238E27FC236}">
                  <a16:creationId xmlns:a16="http://schemas.microsoft.com/office/drawing/2014/main" id="{A11BD08E-BF90-483F-A1A4-ACFF6C2CABF4}"/>
                </a:ext>
              </a:extLst>
            </p:cNvPr>
            <p:cNvSpPr/>
            <p:nvPr/>
          </p:nvSpPr>
          <p:spPr>
            <a:xfrm>
              <a:off x="2468442" y="3075729"/>
              <a:ext cx="5844532" cy="693419"/>
            </a:xfrm>
            <a:custGeom>
              <a:avLst/>
              <a:gdLst>
                <a:gd name="connsiteX0" fmla="*/ 0 w 5844532"/>
                <a:gd name="connsiteY0" fmla="*/ 69342 h 693419"/>
                <a:gd name="connsiteX1" fmla="*/ 69342 w 5844532"/>
                <a:gd name="connsiteY1" fmla="*/ 0 h 693419"/>
                <a:gd name="connsiteX2" fmla="*/ 5775190 w 5844532"/>
                <a:gd name="connsiteY2" fmla="*/ 0 h 693419"/>
                <a:gd name="connsiteX3" fmla="*/ 5844532 w 5844532"/>
                <a:gd name="connsiteY3" fmla="*/ 69342 h 693419"/>
                <a:gd name="connsiteX4" fmla="*/ 5844532 w 5844532"/>
                <a:gd name="connsiteY4" fmla="*/ 624077 h 693419"/>
                <a:gd name="connsiteX5" fmla="*/ 5775190 w 5844532"/>
                <a:gd name="connsiteY5" fmla="*/ 693419 h 693419"/>
                <a:gd name="connsiteX6" fmla="*/ 69342 w 5844532"/>
                <a:gd name="connsiteY6" fmla="*/ 693419 h 693419"/>
                <a:gd name="connsiteX7" fmla="*/ 0 w 5844532"/>
                <a:gd name="connsiteY7" fmla="*/ 624077 h 693419"/>
                <a:gd name="connsiteX8" fmla="*/ 0 w 5844532"/>
                <a:gd name="connsiteY8" fmla="*/ 69342 h 69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4532" h="693419">
                  <a:moveTo>
                    <a:pt x="0" y="69342"/>
                  </a:moveTo>
                  <a:cubicBezTo>
                    <a:pt x="0" y="31045"/>
                    <a:pt x="31045" y="0"/>
                    <a:pt x="69342" y="0"/>
                  </a:cubicBezTo>
                  <a:lnTo>
                    <a:pt x="5775190" y="0"/>
                  </a:lnTo>
                  <a:cubicBezTo>
                    <a:pt x="5813487" y="0"/>
                    <a:pt x="5844532" y="31045"/>
                    <a:pt x="5844532" y="69342"/>
                  </a:cubicBezTo>
                  <a:lnTo>
                    <a:pt x="5844532" y="624077"/>
                  </a:lnTo>
                  <a:cubicBezTo>
                    <a:pt x="5844532" y="662374"/>
                    <a:pt x="5813487" y="693419"/>
                    <a:pt x="5775190" y="693419"/>
                  </a:cubicBezTo>
                  <a:lnTo>
                    <a:pt x="69342" y="693419"/>
                  </a:lnTo>
                  <a:cubicBezTo>
                    <a:pt x="31045" y="693419"/>
                    <a:pt x="0" y="662374"/>
                    <a:pt x="0" y="624077"/>
                  </a:cubicBezTo>
                  <a:lnTo>
                    <a:pt x="0" y="69342"/>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2700" tIns="92700" rIns="979865" bIns="92700" numCol="1" spcCol="1270" anchor="ctr" anchorCtr="0">
              <a:noAutofit/>
            </a:bodyPr>
            <a:lstStyle/>
            <a:p>
              <a:pPr marL="0" lvl="0" indent="0" algn="ctr" defTabSz="844550" rtl="1">
                <a:lnSpc>
                  <a:spcPct val="90000"/>
                </a:lnSpc>
                <a:spcBef>
                  <a:spcPct val="0"/>
                </a:spcBef>
                <a:spcAft>
                  <a:spcPct val="35000"/>
                </a:spcAft>
                <a:buNone/>
              </a:pPr>
              <a:r>
                <a:rPr lang="he-IL" sz="2400" kern="1200" dirty="0"/>
                <a:t>בניית מסלול קרטזי </a:t>
              </a:r>
            </a:p>
          </p:txBody>
        </p:sp>
        <p:sp>
          <p:nvSpPr>
            <p:cNvPr id="11" name="צורה חופשית: צורה 10">
              <a:extLst>
                <a:ext uri="{FF2B5EF4-FFF2-40B4-BE49-F238E27FC236}">
                  <a16:creationId xmlns:a16="http://schemas.microsoft.com/office/drawing/2014/main" id="{3638C7C0-412F-4D0F-906D-461AFE2B785E}"/>
                </a:ext>
              </a:extLst>
            </p:cNvPr>
            <p:cNvSpPr/>
            <p:nvPr/>
          </p:nvSpPr>
          <p:spPr>
            <a:xfrm>
              <a:off x="2904884" y="3865457"/>
              <a:ext cx="5844532" cy="693419"/>
            </a:xfrm>
            <a:custGeom>
              <a:avLst/>
              <a:gdLst>
                <a:gd name="connsiteX0" fmla="*/ 0 w 5844532"/>
                <a:gd name="connsiteY0" fmla="*/ 69342 h 693419"/>
                <a:gd name="connsiteX1" fmla="*/ 69342 w 5844532"/>
                <a:gd name="connsiteY1" fmla="*/ 0 h 693419"/>
                <a:gd name="connsiteX2" fmla="*/ 5775190 w 5844532"/>
                <a:gd name="connsiteY2" fmla="*/ 0 h 693419"/>
                <a:gd name="connsiteX3" fmla="*/ 5844532 w 5844532"/>
                <a:gd name="connsiteY3" fmla="*/ 69342 h 693419"/>
                <a:gd name="connsiteX4" fmla="*/ 5844532 w 5844532"/>
                <a:gd name="connsiteY4" fmla="*/ 624077 h 693419"/>
                <a:gd name="connsiteX5" fmla="*/ 5775190 w 5844532"/>
                <a:gd name="connsiteY5" fmla="*/ 693419 h 693419"/>
                <a:gd name="connsiteX6" fmla="*/ 69342 w 5844532"/>
                <a:gd name="connsiteY6" fmla="*/ 693419 h 693419"/>
                <a:gd name="connsiteX7" fmla="*/ 0 w 5844532"/>
                <a:gd name="connsiteY7" fmla="*/ 624077 h 693419"/>
                <a:gd name="connsiteX8" fmla="*/ 0 w 5844532"/>
                <a:gd name="connsiteY8" fmla="*/ 69342 h 69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4532" h="693419">
                  <a:moveTo>
                    <a:pt x="0" y="69342"/>
                  </a:moveTo>
                  <a:cubicBezTo>
                    <a:pt x="0" y="31045"/>
                    <a:pt x="31045" y="0"/>
                    <a:pt x="69342" y="0"/>
                  </a:cubicBezTo>
                  <a:lnTo>
                    <a:pt x="5775190" y="0"/>
                  </a:lnTo>
                  <a:cubicBezTo>
                    <a:pt x="5813487" y="0"/>
                    <a:pt x="5844532" y="31045"/>
                    <a:pt x="5844532" y="69342"/>
                  </a:cubicBezTo>
                  <a:lnTo>
                    <a:pt x="5844532" y="624077"/>
                  </a:lnTo>
                  <a:cubicBezTo>
                    <a:pt x="5844532" y="662374"/>
                    <a:pt x="5813487" y="693419"/>
                    <a:pt x="5775190" y="693419"/>
                  </a:cubicBezTo>
                  <a:lnTo>
                    <a:pt x="69342" y="693419"/>
                  </a:lnTo>
                  <a:cubicBezTo>
                    <a:pt x="31045" y="693419"/>
                    <a:pt x="0" y="662374"/>
                    <a:pt x="0" y="624077"/>
                  </a:cubicBezTo>
                  <a:lnTo>
                    <a:pt x="0" y="693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2700" tIns="92700" rIns="979865" bIns="92700" numCol="1" spcCol="1270" anchor="ctr" anchorCtr="0">
              <a:noAutofit/>
            </a:bodyPr>
            <a:lstStyle/>
            <a:p>
              <a:pPr marL="0" lvl="0" indent="0" algn="ctr" defTabSz="844550" rtl="1">
                <a:lnSpc>
                  <a:spcPct val="90000"/>
                </a:lnSpc>
                <a:spcBef>
                  <a:spcPct val="0"/>
                </a:spcBef>
                <a:spcAft>
                  <a:spcPct val="35000"/>
                </a:spcAft>
                <a:buNone/>
              </a:pPr>
              <a:r>
                <a:rPr lang="he-IL" sz="2400" kern="1200" dirty="0"/>
                <a:t>המרת המסלול למרחב המפרקים</a:t>
              </a:r>
            </a:p>
          </p:txBody>
        </p:sp>
        <p:sp>
          <p:nvSpPr>
            <p:cNvPr id="12" name="צורה חופשית: צורה 11">
              <a:extLst>
                <a:ext uri="{FF2B5EF4-FFF2-40B4-BE49-F238E27FC236}">
                  <a16:creationId xmlns:a16="http://schemas.microsoft.com/office/drawing/2014/main" id="{006AF8EB-4305-45F2-8CBE-676965C4F3C4}"/>
                </a:ext>
              </a:extLst>
            </p:cNvPr>
            <p:cNvSpPr/>
            <p:nvPr/>
          </p:nvSpPr>
          <p:spPr>
            <a:xfrm>
              <a:off x="3341327" y="4655185"/>
              <a:ext cx="5844532" cy="693419"/>
            </a:xfrm>
            <a:custGeom>
              <a:avLst/>
              <a:gdLst>
                <a:gd name="connsiteX0" fmla="*/ 0 w 5844532"/>
                <a:gd name="connsiteY0" fmla="*/ 69342 h 693419"/>
                <a:gd name="connsiteX1" fmla="*/ 69342 w 5844532"/>
                <a:gd name="connsiteY1" fmla="*/ 0 h 693419"/>
                <a:gd name="connsiteX2" fmla="*/ 5775190 w 5844532"/>
                <a:gd name="connsiteY2" fmla="*/ 0 h 693419"/>
                <a:gd name="connsiteX3" fmla="*/ 5844532 w 5844532"/>
                <a:gd name="connsiteY3" fmla="*/ 69342 h 693419"/>
                <a:gd name="connsiteX4" fmla="*/ 5844532 w 5844532"/>
                <a:gd name="connsiteY4" fmla="*/ 624077 h 693419"/>
                <a:gd name="connsiteX5" fmla="*/ 5775190 w 5844532"/>
                <a:gd name="connsiteY5" fmla="*/ 693419 h 693419"/>
                <a:gd name="connsiteX6" fmla="*/ 69342 w 5844532"/>
                <a:gd name="connsiteY6" fmla="*/ 693419 h 693419"/>
                <a:gd name="connsiteX7" fmla="*/ 0 w 5844532"/>
                <a:gd name="connsiteY7" fmla="*/ 624077 h 693419"/>
                <a:gd name="connsiteX8" fmla="*/ 0 w 5844532"/>
                <a:gd name="connsiteY8" fmla="*/ 69342 h 69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4532" h="693419">
                  <a:moveTo>
                    <a:pt x="0" y="69342"/>
                  </a:moveTo>
                  <a:cubicBezTo>
                    <a:pt x="0" y="31045"/>
                    <a:pt x="31045" y="0"/>
                    <a:pt x="69342" y="0"/>
                  </a:cubicBezTo>
                  <a:lnTo>
                    <a:pt x="5775190" y="0"/>
                  </a:lnTo>
                  <a:cubicBezTo>
                    <a:pt x="5813487" y="0"/>
                    <a:pt x="5844532" y="31045"/>
                    <a:pt x="5844532" y="69342"/>
                  </a:cubicBezTo>
                  <a:lnTo>
                    <a:pt x="5844532" y="624077"/>
                  </a:lnTo>
                  <a:cubicBezTo>
                    <a:pt x="5844532" y="662374"/>
                    <a:pt x="5813487" y="693419"/>
                    <a:pt x="5775190" y="693419"/>
                  </a:cubicBezTo>
                  <a:lnTo>
                    <a:pt x="69342" y="693419"/>
                  </a:lnTo>
                  <a:cubicBezTo>
                    <a:pt x="31045" y="693419"/>
                    <a:pt x="0" y="662374"/>
                    <a:pt x="0" y="624077"/>
                  </a:cubicBezTo>
                  <a:lnTo>
                    <a:pt x="0" y="69342"/>
                  </a:lnTo>
                  <a:close/>
                </a:path>
              </a:pathLst>
            </a:cu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2700" tIns="92700" rIns="979865" bIns="92700" numCol="1" spcCol="1270" anchor="ctr" anchorCtr="0">
              <a:noAutofit/>
            </a:bodyPr>
            <a:lstStyle/>
            <a:p>
              <a:pPr marL="0" lvl="0" indent="0" algn="ctr" defTabSz="844550" rtl="1">
                <a:lnSpc>
                  <a:spcPct val="90000"/>
                </a:lnSpc>
                <a:spcBef>
                  <a:spcPct val="0"/>
                </a:spcBef>
                <a:spcAft>
                  <a:spcPct val="35000"/>
                </a:spcAft>
                <a:buNone/>
              </a:pPr>
              <a:r>
                <a:rPr lang="he-IL" sz="2400" kern="1200" dirty="0"/>
                <a:t>עקיבה אחר המסלול באמצעות בקר נבחר</a:t>
              </a:r>
            </a:p>
            <a:p>
              <a:pPr marL="0" lvl="0" indent="0" algn="ctr" defTabSz="844550" rtl="1">
                <a:lnSpc>
                  <a:spcPct val="90000"/>
                </a:lnSpc>
                <a:spcBef>
                  <a:spcPct val="0"/>
                </a:spcBef>
                <a:spcAft>
                  <a:spcPct val="35000"/>
                </a:spcAft>
                <a:buNone/>
              </a:pPr>
              <a:r>
                <a:rPr lang="he-IL" sz="2400" kern="1200" dirty="0"/>
                <a:t> (</a:t>
              </a:r>
              <a:r>
                <a:rPr lang="en-US" sz="2400" kern="1200" dirty="0"/>
                <a:t>PID , impedance</a:t>
              </a:r>
              <a:r>
                <a:rPr lang="he-IL" sz="2400" kern="1200" dirty="0"/>
                <a:t>)</a:t>
              </a:r>
            </a:p>
          </p:txBody>
        </p:sp>
        <p:sp>
          <p:nvSpPr>
            <p:cNvPr id="13" name="צורה חופשית: צורה 12">
              <a:extLst>
                <a:ext uri="{FF2B5EF4-FFF2-40B4-BE49-F238E27FC236}">
                  <a16:creationId xmlns:a16="http://schemas.microsoft.com/office/drawing/2014/main" id="{9922007D-5710-4814-B9AA-E22237BFF3AB}"/>
                </a:ext>
              </a:extLst>
            </p:cNvPr>
            <p:cNvSpPr/>
            <p:nvPr/>
          </p:nvSpPr>
          <p:spPr>
            <a:xfrm>
              <a:off x="3777769" y="5444913"/>
              <a:ext cx="5844532" cy="693419"/>
            </a:xfrm>
            <a:custGeom>
              <a:avLst/>
              <a:gdLst>
                <a:gd name="connsiteX0" fmla="*/ 0 w 5844532"/>
                <a:gd name="connsiteY0" fmla="*/ 69342 h 693419"/>
                <a:gd name="connsiteX1" fmla="*/ 69342 w 5844532"/>
                <a:gd name="connsiteY1" fmla="*/ 0 h 693419"/>
                <a:gd name="connsiteX2" fmla="*/ 5775190 w 5844532"/>
                <a:gd name="connsiteY2" fmla="*/ 0 h 693419"/>
                <a:gd name="connsiteX3" fmla="*/ 5844532 w 5844532"/>
                <a:gd name="connsiteY3" fmla="*/ 69342 h 693419"/>
                <a:gd name="connsiteX4" fmla="*/ 5844532 w 5844532"/>
                <a:gd name="connsiteY4" fmla="*/ 624077 h 693419"/>
                <a:gd name="connsiteX5" fmla="*/ 5775190 w 5844532"/>
                <a:gd name="connsiteY5" fmla="*/ 693419 h 693419"/>
                <a:gd name="connsiteX6" fmla="*/ 69342 w 5844532"/>
                <a:gd name="connsiteY6" fmla="*/ 693419 h 693419"/>
                <a:gd name="connsiteX7" fmla="*/ 0 w 5844532"/>
                <a:gd name="connsiteY7" fmla="*/ 624077 h 693419"/>
                <a:gd name="connsiteX8" fmla="*/ 0 w 5844532"/>
                <a:gd name="connsiteY8" fmla="*/ 69342 h 69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4532" h="693419">
                  <a:moveTo>
                    <a:pt x="0" y="69342"/>
                  </a:moveTo>
                  <a:cubicBezTo>
                    <a:pt x="0" y="31045"/>
                    <a:pt x="31045" y="0"/>
                    <a:pt x="69342" y="0"/>
                  </a:cubicBezTo>
                  <a:lnTo>
                    <a:pt x="5775190" y="0"/>
                  </a:lnTo>
                  <a:cubicBezTo>
                    <a:pt x="5813487" y="0"/>
                    <a:pt x="5844532" y="31045"/>
                    <a:pt x="5844532" y="69342"/>
                  </a:cubicBezTo>
                  <a:lnTo>
                    <a:pt x="5844532" y="624077"/>
                  </a:lnTo>
                  <a:cubicBezTo>
                    <a:pt x="5844532" y="662374"/>
                    <a:pt x="5813487" y="693419"/>
                    <a:pt x="5775190" y="693419"/>
                  </a:cubicBezTo>
                  <a:lnTo>
                    <a:pt x="69342" y="693419"/>
                  </a:lnTo>
                  <a:cubicBezTo>
                    <a:pt x="31045" y="693419"/>
                    <a:pt x="0" y="662374"/>
                    <a:pt x="0" y="624077"/>
                  </a:cubicBezTo>
                  <a:lnTo>
                    <a:pt x="0" y="69342"/>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2700" tIns="92700" rIns="979865" bIns="92700" numCol="1" spcCol="1270" anchor="ctr" anchorCtr="0">
              <a:noAutofit/>
            </a:bodyPr>
            <a:lstStyle/>
            <a:p>
              <a:pPr marL="0" lvl="0" indent="0" algn="ctr" defTabSz="844550" rtl="1">
                <a:lnSpc>
                  <a:spcPct val="90000"/>
                </a:lnSpc>
                <a:spcBef>
                  <a:spcPct val="0"/>
                </a:spcBef>
                <a:spcAft>
                  <a:spcPct val="35000"/>
                </a:spcAft>
                <a:buNone/>
              </a:pPr>
              <a:r>
                <a:rPr lang="he-IL" sz="2400" kern="1200" dirty="0"/>
                <a:t>הפקת גרפים</a:t>
              </a:r>
            </a:p>
            <a:p>
              <a:pPr marL="0" lvl="0" indent="0" algn="ctr" defTabSz="844550" rtl="1">
                <a:lnSpc>
                  <a:spcPct val="90000"/>
                </a:lnSpc>
                <a:spcBef>
                  <a:spcPct val="0"/>
                </a:spcBef>
                <a:spcAft>
                  <a:spcPct val="35000"/>
                </a:spcAft>
                <a:buNone/>
              </a:pPr>
              <a:r>
                <a:rPr lang="he-IL" sz="2400" kern="1200" dirty="0"/>
                <a:t>(כוחות , מומנטים , זוויות וכו')</a:t>
              </a:r>
            </a:p>
          </p:txBody>
        </p:sp>
        <p:sp>
          <p:nvSpPr>
            <p:cNvPr id="14" name="צורה חופשית: צורה 13">
              <a:extLst>
                <a:ext uri="{FF2B5EF4-FFF2-40B4-BE49-F238E27FC236}">
                  <a16:creationId xmlns:a16="http://schemas.microsoft.com/office/drawing/2014/main" id="{97680BD5-1B73-45F3-B566-6FAFBDB1DD71}"/>
                </a:ext>
              </a:extLst>
            </p:cNvPr>
            <p:cNvSpPr/>
            <p:nvPr/>
          </p:nvSpPr>
          <p:spPr>
            <a:xfrm>
              <a:off x="7425809" y="2792582"/>
              <a:ext cx="450722" cy="450722"/>
            </a:xfrm>
            <a:custGeom>
              <a:avLst/>
              <a:gdLst>
                <a:gd name="connsiteX0" fmla="*/ 0 w 450722"/>
                <a:gd name="connsiteY0" fmla="*/ 247897 h 450722"/>
                <a:gd name="connsiteX1" fmla="*/ 101412 w 450722"/>
                <a:gd name="connsiteY1" fmla="*/ 247897 h 450722"/>
                <a:gd name="connsiteX2" fmla="*/ 101412 w 450722"/>
                <a:gd name="connsiteY2" fmla="*/ 0 h 450722"/>
                <a:gd name="connsiteX3" fmla="*/ 349310 w 450722"/>
                <a:gd name="connsiteY3" fmla="*/ 0 h 450722"/>
                <a:gd name="connsiteX4" fmla="*/ 349310 w 450722"/>
                <a:gd name="connsiteY4" fmla="*/ 247897 h 450722"/>
                <a:gd name="connsiteX5" fmla="*/ 450722 w 450722"/>
                <a:gd name="connsiteY5" fmla="*/ 247897 h 450722"/>
                <a:gd name="connsiteX6" fmla="*/ 225361 w 450722"/>
                <a:gd name="connsiteY6" fmla="*/ 450722 h 450722"/>
                <a:gd name="connsiteX7" fmla="*/ 0 w 450722"/>
                <a:gd name="connsiteY7" fmla="*/ 247897 h 45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2" h="450722">
                  <a:moveTo>
                    <a:pt x="0" y="247897"/>
                  </a:moveTo>
                  <a:lnTo>
                    <a:pt x="101412" y="247897"/>
                  </a:lnTo>
                  <a:lnTo>
                    <a:pt x="101412" y="0"/>
                  </a:lnTo>
                  <a:lnTo>
                    <a:pt x="349310" y="0"/>
                  </a:lnTo>
                  <a:lnTo>
                    <a:pt x="349310" y="247897"/>
                  </a:lnTo>
                  <a:lnTo>
                    <a:pt x="450722" y="247897"/>
                  </a:lnTo>
                  <a:lnTo>
                    <a:pt x="225361" y="450722"/>
                  </a:lnTo>
                  <a:lnTo>
                    <a:pt x="0" y="24789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82" tIns="26670" rIns="128082" bIns="138224"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sp>
          <p:nvSpPr>
            <p:cNvPr id="15" name="צורה חופשית: צורה 14">
              <a:extLst>
                <a:ext uri="{FF2B5EF4-FFF2-40B4-BE49-F238E27FC236}">
                  <a16:creationId xmlns:a16="http://schemas.microsoft.com/office/drawing/2014/main" id="{425CBC77-9136-4C56-A17B-056E9533C772}"/>
                </a:ext>
              </a:extLst>
            </p:cNvPr>
            <p:cNvSpPr/>
            <p:nvPr/>
          </p:nvSpPr>
          <p:spPr>
            <a:xfrm>
              <a:off x="7862252" y="3582310"/>
              <a:ext cx="450722" cy="450722"/>
            </a:xfrm>
            <a:custGeom>
              <a:avLst/>
              <a:gdLst>
                <a:gd name="connsiteX0" fmla="*/ 0 w 450722"/>
                <a:gd name="connsiteY0" fmla="*/ 247897 h 450722"/>
                <a:gd name="connsiteX1" fmla="*/ 101412 w 450722"/>
                <a:gd name="connsiteY1" fmla="*/ 247897 h 450722"/>
                <a:gd name="connsiteX2" fmla="*/ 101412 w 450722"/>
                <a:gd name="connsiteY2" fmla="*/ 0 h 450722"/>
                <a:gd name="connsiteX3" fmla="*/ 349310 w 450722"/>
                <a:gd name="connsiteY3" fmla="*/ 0 h 450722"/>
                <a:gd name="connsiteX4" fmla="*/ 349310 w 450722"/>
                <a:gd name="connsiteY4" fmla="*/ 247897 h 450722"/>
                <a:gd name="connsiteX5" fmla="*/ 450722 w 450722"/>
                <a:gd name="connsiteY5" fmla="*/ 247897 h 450722"/>
                <a:gd name="connsiteX6" fmla="*/ 225361 w 450722"/>
                <a:gd name="connsiteY6" fmla="*/ 450722 h 450722"/>
                <a:gd name="connsiteX7" fmla="*/ 0 w 450722"/>
                <a:gd name="connsiteY7" fmla="*/ 247897 h 45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2" h="450722">
                  <a:moveTo>
                    <a:pt x="0" y="247897"/>
                  </a:moveTo>
                  <a:lnTo>
                    <a:pt x="101412" y="247897"/>
                  </a:lnTo>
                  <a:lnTo>
                    <a:pt x="101412" y="0"/>
                  </a:lnTo>
                  <a:lnTo>
                    <a:pt x="349310" y="0"/>
                  </a:lnTo>
                  <a:lnTo>
                    <a:pt x="349310" y="247897"/>
                  </a:lnTo>
                  <a:lnTo>
                    <a:pt x="450722" y="247897"/>
                  </a:lnTo>
                  <a:lnTo>
                    <a:pt x="225361" y="450722"/>
                  </a:lnTo>
                  <a:lnTo>
                    <a:pt x="0" y="24789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82" tIns="26670" rIns="128082" bIns="138224" numCol="1" spcCol="1270" anchor="ctr" anchorCtr="0">
              <a:noAutofit/>
            </a:bodyPr>
            <a:lstStyle/>
            <a:p>
              <a:pPr marL="0" lvl="0" indent="0" algn="ctr" defTabSz="933450" rtl="1">
                <a:lnSpc>
                  <a:spcPct val="90000"/>
                </a:lnSpc>
                <a:spcBef>
                  <a:spcPct val="0"/>
                </a:spcBef>
                <a:spcAft>
                  <a:spcPct val="35000"/>
                </a:spcAft>
                <a:buNone/>
              </a:pPr>
              <a:endParaRPr lang="he-IL" sz="2100" kern="1200"/>
            </a:p>
          </p:txBody>
        </p:sp>
        <p:sp>
          <p:nvSpPr>
            <p:cNvPr id="16" name="צורה חופשית: צורה 15">
              <a:extLst>
                <a:ext uri="{FF2B5EF4-FFF2-40B4-BE49-F238E27FC236}">
                  <a16:creationId xmlns:a16="http://schemas.microsoft.com/office/drawing/2014/main" id="{68E8CE49-E28C-4D84-97B7-6008FE8FB27D}"/>
                </a:ext>
              </a:extLst>
            </p:cNvPr>
            <p:cNvSpPr/>
            <p:nvPr/>
          </p:nvSpPr>
          <p:spPr>
            <a:xfrm>
              <a:off x="8298694" y="4360481"/>
              <a:ext cx="450722" cy="450722"/>
            </a:xfrm>
            <a:custGeom>
              <a:avLst/>
              <a:gdLst>
                <a:gd name="connsiteX0" fmla="*/ 0 w 450722"/>
                <a:gd name="connsiteY0" fmla="*/ 247897 h 450722"/>
                <a:gd name="connsiteX1" fmla="*/ 101412 w 450722"/>
                <a:gd name="connsiteY1" fmla="*/ 247897 h 450722"/>
                <a:gd name="connsiteX2" fmla="*/ 101412 w 450722"/>
                <a:gd name="connsiteY2" fmla="*/ 0 h 450722"/>
                <a:gd name="connsiteX3" fmla="*/ 349310 w 450722"/>
                <a:gd name="connsiteY3" fmla="*/ 0 h 450722"/>
                <a:gd name="connsiteX4" fmla="*/ 349310 w 450722"/>
                <a:gd name="connsiteY4" fmla="*/ 247897 h 450722"/>
                <a:gd name="connsiteX5" fmla="*/ 450722 w 450722"/>
                <a:gd name="connsiteY5" fmla="*/ 247897 h 450722"/>
                <a:gd name="connsiteX6" fmla="*/ 225361 w 450722"/>
                <a:gd name="connsiteY6" fmla="*/ 450722 h 450722"/>
                <a:gd name="connsiteX7" fmla="*/ 0 w 450722"/>
                <a:gd name="connsiteY7" fmla="*/ 247897 h 45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2" h="450722">
                  <a:moveTo>
                    <a:pt x="0" y="247897"/>
                  </a:moveTo>
                  <a:lnTo>
                    <a:pt x="101412" y="247897"/>
                  </a:lnTo>
                  <a:lnTo>
                    <a:pt x="101412" y="0"/>
                  </a:lnTo>
                  <a:lnTo>
                    <a:pt x="349310" y="0"/>
                  </a:lnTo>
                  <a:lnTo>
                    <a:pt x="349310" y="247897"/>
                  </a:lnTo>
                  <a:lnTo>
                    <a:pt x="450722" y="247897"/>
                  </a:lnTo>
                  <a:lnTo>
                    <a:pt x="225361" y="450722"/>
                  </a:lnTo>
                  <a:lnTo>
                    <a:pt x="0" y="24789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82" tIns="26670" rIns="128082" bIns="138224" numCol="1" spcCol="1270" anchor="ctr" anchorCtr="0">
              <a:noAutofit/>
            </a:bodyPr>
            <a:lstStyle/>
            <a:p>
              <a:pPr marL="0" lvl="0" indent="0" algn="ctr" defTabSz="933450" rtl="1">
                <a:lnSpc>
                  <a:spcPct val="90000"/>
                </a:lnSpc>
                <a:spcBef>
                  <a:spcPct val="0"/>
                </a:spcBef>
                <a:spcAft>
                  <a:spcPct val="35000"/>
                </a:spcAft>
                <a:buNone/>
              </a:pPr>
              <a:endParaRPr lang="he-IL" sz="2100" kern="1200"/>
            </a:p>
          </p:txBody>
        </p:sp>
        <p:sp>
          <p:nvSpPr>
            <p:cNvPr id="17" name="צורה חופשית: צורה 16">
              <a:extLst>
                <a:ext uri="{FF2B5EF4-FFF2-40B4-BE49-F238E27FC236}">
                  <a16:creationId xmlns:a16="http://schemas.microsoft.com/office/drawing/2014/main" id="{425EA6DC-79AF-4BE9-BF55-178145D1666C}"/>
                </a:ext>
              </a:extLst>
            </p:cNvPr>
            <p:cNvSpPr/>
            <p:nvPr/>
          </p:nvSpPr>
          <p:spPr>
            <a:xfrm>
              <a:off x="8735136" y="5157914"/>
              <a:ext cx="450722" cy="450722"/>
            </a:xfrm>
            <a:custGeom>
              <a:avLst/>
              <a:gdLst>
                <a:gd name="connsiteX0" fmla="*/ 0 w 450722"/>
                <a:gd name="connsiteY0" fmla="*/ 247897 h 450722"/>
                <a:gd name="connsiteX1" fmla="*/ 101412 w 450722"/>
                <a:gd name="connsiteY1" fmla="*/ 247897 h 450722"/>
                <a:gd name="connsiteX2" fmla="*/ 101412 w 450722"/>
                <a:gd name="connsiteY2" fmla="*/ 0 h 450722"/>
                <a:gd name="connsiteX3" fmla="*/ 349310 w 450722"/>
                <a:gd name="connsiteY3" fmla="*/ 0 h 450722"/>
                <a:gd name="connsiteX4" fmla="*/ 349310 w 450722"/>
                <a:gd name="connsiteY4" fmla="*/ 247897 h 450722"/>
                <a:gd name="connsiteX5" fmla="*/ 450722 w 450722"/>
                <a:gd name="connsiteY5" fmla="*/ 247897 h 450722"/>
                <a:gd name="connsiteX6" fmla="*/ 225361 w 450722"/>
                <a:gd name="connsiteY6" fmla="*/ 450722 h 450722"/>
                <a:gd name="connsiteX7" fmla="*/ 0 w 450722"/>
                <a:gd name="connsiteY7" fmla="*/ 247897 h 45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2" h="450722">
                  <a:moveTo>
                    <a:pt x="0" y="247897"/>
                  </a:moveTo>
                  <a:lnTo>
                    <a:pt x="101412" y="247897"/>
                  </a:lnTo>
                  <a:lnTo>
                    <a:pt x="101412" y="0"/>
                  </a:lnTo>
                  <a:lnTo>
                    <a:pt x="349310" y="0"/>
                  </a:lnTo>
                  <a:lnTo>
                    <a:pt x="349310" y="247897"/>
                  </a:lnTo>
                  <a:lnTo>
                    <a:pt x="450722" y="247897"/>
                  </a:lnTo>
                  <a:lnTo>
                    <a:pt x="225361" y="450722"/>
                  </a:lnTo>
                  <a:lnTo>
                    <a:pt x="0" y="24789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82" tIns="26670" rIns="128082" bIns="138224" numCol="1" spcCol="1270" anchor="ctr" anchorCtr="0">
              <a:noAutofit/>
            </a:bodyPr>
            <a:lstStyle/>
            <a:p>
              <a:pPr marL="0" lvl="0" indent="0" algn="ctr" defTabSz="933450" rtl="1">
                <a:lnSpc>
                  <a:spcPct val="90000"/>
                </a:lnSpc>
                <a:spcBef>
                  <a:spcPct val="0"/>
                </a:spcBef>
                <a:spcAft>
                  <a:spcPct val="35000"/>
                </a:spcAft>
                <a:buNone/>
              </a:pPr>
              <a:endParaRPr lang="he-IL" sz="2100" kern="1200"/>
            </a:p>
          </p:txBody>
        </p:sp>
      </p:grpSp>
    </p:spTree>
    <p:extLst>
      <p:ext uri="{BB962C8B-B14F-4D97-AF65-F5344CB8AC3E}">
        <p14:creationId xmlns:p14="http://schemas.microsoft.com/office/powerpoint/2010/main" val="261170688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2DDD4CF-580F-4C86-8A60-D8913A6832FE}"/>
              </a:ext>
            </a:extLst>
          </p:cNvPr>
          <p:cNvSpPr>
            <a:spLocks noGrp="1"/>
          </p:cNvSpPr>
          <p:nvPr>
            <p:ph type="title"/>
          </p:nvPr>
        </p:nvSpPr>
        <p:spPr>
          <a:xfrm>
            <a:off x="9243060" y="722870"/>
            <a:ext cx="3131671" cy="2633146"/>
          </a:xfrm>
        </p:spPr>
        <p:txBody>
          <a:bodyPr vert="horz" lIns="91440" tIns="45720" rIns="91440" bIns="45720" rtlCol="0" anchor="b">
            <a:normAutofit/>
          </a:bodyPr>
          <a:lstStyle/>
          <a:p>
            <a:r>
              <a:rPr lang="en-US" dirty="0" err="1"/>
              <a:t>סרטון</a:t>
            </a:r>
            <a:r>
              <a:rPr lang="en-US" dirty="0"/>
              <a:t> </a:t>
            </a:r>
            <a:r>
              <a:rPr lang="en-US" dirty="0" err="1"/>
              <a:t>פעולה</a:t>
            </a:r>
            <a:r>
              <a:rPr lang="en-US" dirty="0"/>
              <a:t> PID</a:t>
            </a:r>
          </a:p>
        </p:txBody>
      </p:sp>
      <p:sp>
        <p:nvSpPr>
          <p:cNvPr id="14"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WhatsApp Video 2020-07-10 at 14.51.41" descr="תמונה שמכילה צעצוע, מקורה, שולחן, ישיבה&#10;&#10;התיאור נוצר באופן אוטומטי">
            <a:hlinkClick r:id="" action="ppaction://media"/>
            <a:extLst>
              <a:ext uri="{FF2B5EF4-FFF2-40B4-BE49-F238E27FC236}">
                <a16:creationId xmlns:a16="http://schemas.microsoft.com/office/drawing/2014/main" id="{B6B27E85-FC9B-4B5D-8E6D-E0C4621315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8631"/>
            <a:ext cx="9243060" cy="6793649"/>
          </a:xfrm>
          <a:prstGeom prst="rect">
            <a:avLst/>
          </a:prstGeom>
        </p:spPr>
      </p:pic>
    </p:spTree>
    <p:extLst>
      <p:ext uri="{BB962C8B-B14F-4D97-AF65-F5344CB8AC3E}">
        <p14:creationId xmlns:p14="http://schemas.microsoft.com/office/powerpoint/2010/main" val="18591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2DDD4CF-580F-4C86-8A60-D8913A6832FE}"/>
              </a:ext>
            </a:extLst>
          </p:cNvPr>
          <p:cNvSpPr>
            <a:spLocks noGrp="1"/>
          </p:cNvSpPr>
          <p:nvPr>
            <p:ph type="title"/>
          </p:nvPr>
        </p:nvSpPr>
        <p:spPr>
          <a:xfrm>
            <a:off x="9342570" y="722870"/>
            <a:ext cx="2849429" cy="3071890"/>
          </a:xfrm>
        </p:spPr>
        <p:txBody>
          <a:bodyPr vert="horz" lIns="91440" tIns="45720" rIns="91440" bIns="45720" rtlCol="0" anchor="b">
            <a:normAutofit/>
          </a:bodyPr>
          <a:lstStyle/>
          <a:p>
            <a:pPr rtl="1"/>
            <a:r>
              <a:rPr lang="he-IL" dirty="0"/>
              <a:t>סרטון פעולה משולב </a:t>
            </a:r>
            <a:r>
              <a:rPr lang="en-US" dirty="0"/>
              <a:t>PID</a:t>
            </a:r>
            <a:r>
              <a:rPr lang="he-IL" dirty="0"/>
              <a:t> + אימפדנס</a:t>
            </a:r>
            <a:endParaRPr lang="en-US" dirty="0"/>
          </a:p>
        </p:txBody>
      </p:sp>
      <p:sp>
        <p:nvSpPr>
          <p:cNvPr id="14"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WhatsApp Video 2020-07-10 at 14.55.53">
            <a:hlinkClick r:id="" action="ppaction://media"/>
            <a:extLst>
              <a:ext uri="{FF2B5EF4-FFF2-40B4-BE49-F238E27FC236}">
                <a16:creationId xmlns:a16="http://schemas.microsoft.com/office/drawing/2014/main" id="{3FDA4F98-3C09-43A8-ACCB-E9C8D8CC07D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342570" cy="6858000"/>
          </a:xfrm>
        </p:spPr>
      </p:pic>
      <p:sp>
        <p:nvSpPr>
          <p:cNvPr id="6" name="תיבת טקסט 5">
            <a:extLst>
              <a:ext uri="{FF2B5EF4-FFF2-40B4-BE49-F238E27FC236}">
                <a16:creationId xmlns:a16="http://schemas.microsoft.com/office/drawing/2014/main" id="{4DADC9BA-CB0F-4239-B82D-AEA4949BD747}"/>
              </a:ext>
            </a:extLst>
          </p:cNvPr>
          <p:cNvSpPr txBox="1"/>
          <p:nvPr/>
        </p:nvSpPr>
        <p:spPr>
          <a:xfrm>
            <a:off x="9342570" y="6135130"/>
            <a:ext cx="2849428" cy="646331"/>
          </a:xfrm>
          <a:prstGeom prst="rect">
            <a:avLst/>
          </a:prstGeom>
          <a:noFill/>
        </p:spPr>
        <p:txBody>
          <a:bodyPr wrap="square" rtlCol="1">
            <a:spAutoFit/>
          </a:bodyPr>
          <a:lstStyle/>
          <a:p>
            <a:pPr algn="r" rtl="1"/>
            <a:r>
              <a:rPr lang="he-IL" dirty="0"/>
              <a:t>עד שלב התפיסה מבוקר ע"י </a:t>
            </a:r>
            <a:r>
              <a:rPr lang="en-US" dirty="0"/>
              <a:t>PID</a:t>
            </a:r>
            <a:r>
              <a:rPr lang="he-IL" dirty="0"/>
              <a:t> לאחר מכן ע"י אימפדנס</a:t>
            </a:r>
          </a:p>
        </p:txBody>
      </p:sp>
    </p:spTree>
    <p:extLst>
      <p:ext uri="{BB962C8B-B14F-4D97-AF65-F5344CB8AC3E}">
        <p14:creationId xmlns:p14="http://schemas.microsoft.com/office/powerpoint/2010/main" val="342923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LeftStep">
      <a:dk1>
        <a:srgbClr val="000000"/>
      </a:dk1>
      <a:lt1>
        <a:srgbClr val="FFFFFF"/>
      </a:lt1>
      <a:dk2>
        <a:srgbClr val="243341"/>
      </a:dk2>
      <a:lt2>
        <a:srgbClr val="E8E7E2"/>
      </a:lt2>
      <a:accent1>
        <a:srgbClr val="7D86DF"/>
      </a:accent1>
      <a:accent2>
        <a:srgbClr val="609DD8"/>
      </a:accent2>
      <a:accent3>
        <a:srgbClr val="55B0B8"/>
      </a:accent3>
      <a:accent4>
        <a:srgbClr val="51B594"/>
      </a:accent4>
      <a:accent5>
        <a:srgbClr val="55B86E"/>
      </a:accent5>
      <a:accent6>
        <a:srgbClr val="63B751"/>
      </a:accent6>
      <a:hlink>
        <a:srgbClr val="898453"/>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301</TotalTime>
  <Words>863</Words>
  <Application>Microsoft Office PowerPoint</Application>
  <PresentationFormat>מסך רחב</PresentationFormat>
  <Paragraphs>113</Paragraphs>
  <Slides>24</Slides>
  <Notes>0</Notes>
  <HiddenSlides>1</HiddenSlides>
  <MMClips>5</MMClips>
  <ScaleCrop>false</ScaleCrop>
  <HeadingPairs>
    <vt:vector size="8" baseType="variant">
      <vt:variant>
        <vt:lpstr>גופנים בשימוש</vt:lpstr>
      </vt:variant>
      <vt:variant>
        <vt:i4>5</vt:i4>
      </vt:variant>
      <vt:variant>
        <vt:lpstr>ערכת נושא</vt:lpstr>
      </vt:variant>
      <vt:variant>
        <vt:i4>1</vt:i4>
      </vt:variant>
      <vt:variant>
        <vt:lpstr>שרתי OLE מוטבעים</vt:lpstr>
      </vt:variant>
      <vt:variant>
        <vt:i4>1</vt:i4>
      </vt:variant>
      <vt:variant>
        <vt:lpstr>כותרות שקופיות</vt:lpstr>
      </vt:variant>
      <vt:variant>
        <vt:i4>24</vt:i4>
      </vt:variant>
    </vt:vector>
  </HeadingPairs>
  <TitlesOfParts>
    <vt:vector size="31" baseType="lpstr">
      <vt:lpstr>Arial</vt:lpstr>
      <vt:lpstr>Calibri</vt:lpstr>
      <vt:lpstr>Calisto MT</vt:lpstr>
      <vt:lpstr>Cambria Math</vt:lpstr>
      <vt:lpstr>Wingdings 2</vt:lpstr>
      <vt:lpstr>SlateVTI</vt:lpstr>
      <vt:lpstr>Equation</vt:lpstr>
      <vt:lpstr>פרויקט גמר Peg-in-Hole </vt:lpstr>
      <vt:lpstr>רקע</vt:lpstr>
      <vt:lpstr>שלבי הפרויקט</vt:lpstr>
      <vt:lpstr>מצגת של PowerPoint‏</vt:lpstr>
      <vt:lpstr>מצגת של PowerPoint‏</vt:lpstr>
      <vt:lpstr> סימולציה בסביבת Mujoco</vt:lpstr>
      <vt:lpstr>דיאגרמת פעולה</vt:lpstr>
      <vt:lpstr>סרטון פעולה PID</vt:lpstr>
      <vt:lpstr>סרטון פעולה משולב PID + אימפדנס</vt:lpstr>
      <vt:lpstr>שיפור ביצועים ע"י אלגוריתם חיפוש ספירלי</vt:lpstr>
      <vt:lpstr>הספירלה של ארכימדס</vt:lpstr>
      <vt:lpstr>אלגוריתם הספירלה</vt:lpstr>
      <vt:lpstr>PID</vt:lpstr>
      <vt:lpstr>Impedance</vt:lpstr>
      <vt:lpstr>  תנועה מרחבית</vt:lpstr>
      <vt:lpstr>תוצאות- השפעת שגיאת מיקום</vt:lpstr>
      <vt:lpstr>תוצאות – השפעת פרמטרי הספירלה</vt:lpstr>
      <vt:lpstr>תוצאות – גרפים </vt:lpstr>
      <vt:lpstr>תוצאות - גרפים</vt:lpstr>
      <vt:lpstr>תוצאות- גרפים</vt:lpstr>
      <vt:lpstr>תוצאות –  תנועה מרחבית</vt:lpstr>
      <vt:lpstr>השוואה</vt:lpstr>
      <vt:lpstr>השוואה בין הכוחות המתפתחים בתנועה</vt:lpstr>
      <vt:lpstr>מסקנות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גמר Peg-in-Hole </dc:title>
  <dc:creator>Yamit Geron</dc:creator>
  <cp:lastModifiedBy>Yamit Geron</cp:lastModifiedBy>
  <cp:revision>5</cp:revision>
  <dcterms:created xsi:type="dcterms:W3CDTF">2020-10-04T06:58:14Z</dcterms:created>
  <dcterms:modified xsi:type="dcterms:W3CDTF">2020-10-05T08:13:16Z</dcterms:modified>
</cp:coreProperties>
</file>